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830" r:id="rId1"/>
  </p:sldMasterIdLst>
  <p:notesMasterIdLst>
    <p:notesMasterId r:id="rId80"/>
  </p:notesMasterIdLst>
  <p:handoutMasterIdLst>
    <p:handoutMasterId r:id="rId81"/>
  </p:handoutMasterIdLst>
  <p:sldIdLst>
    <p:sldId id="362" r:id="rId2"/>
    <p:sldId id="614" r:id="rId3"/>
    <p:sldId id="719" r:id="rId4"/>
    <p:sldId id="625" r:id="rId5"/>
    <p:sldId id="489" r:id="rId6"/>
    <p:sldId id="632" r:id="rId7"/>
    <p:sldId id="437" r:id="rId8"/>
    <p:sldId id="631" r:id="rId9"/>
    <p:sldId id="503" r:id="rId10"/>
    <p:sldId id="720" r:id="rId11"/>
    <p:sldId id="718" r:id="rId12"/>
    <p:sldId id="634" r:id="rId13"/>
    <p:sldId id="636" r:id="rId14"/>
    <p:sldId id="638" r:id="rId15"/>
    <p:sldId id="642" r:id="rId16"/>
    <p:sldId id="641" r:id="rId17"/>
    <p:sldId id="491" r:id="rId18"/>
    <p:sldId id="646" r:id="rId19"/>
    <p:sldId id="647" r:id="rId20"/>
    <p:sldId id="648" r:id="rId21"/>
    <p:sldId id="649" r:id="rId22"/>
    <p:sldId id="650" r:id="rId23"/>
    <p:sldId id="652" r:id="rId24"/>
    <p:sldId id="653" r:id="rId25"/>
    <p:sldId id="655" r:id="rId26"/>
    <p:sldId id="657" r:id="rId27"/>
    <p:sldId id="656" r:id="rId28"/>
    <p:sldId id="658" r:id="rId29"/>
    <p:sldId id="659" r:id="rId30"/>
    <p:sldId id="660" r:id="rId31"/>
    <p:sldId id="661" r:id="rId32"/>
    <p:sldId id="662" r:id="rId33"/>
    <p:sldId id="663" r:id="rId34"/>
    <p:sldId id="664" r:id="rId35"/>
    <p:sldId id="665" r:id="rId36"/>
    <p:sldId id="666" r:id="rId37"/>
    <p:sldId id="667" r:id="rId38"/>
    <p:sldId id="668" r:id="rId39"/>
    <p:sldId id="669" r:id="rId40"/>
    <p:sldId id="670" r:id="rId41"/>
    <p:sldId id="671" r:id="rId42"/>
    <p:sldId id="672" r:id="rId43"/>
    <p:sldId id="673" r:id="rId44"/>
    <p:sldId id="674" r:id="rId45"/>
    <p:sldId id="675" r:id="rId46"/>
    <p:sldId id="676" r:id="rId47"/>
    <p:sldId id="677" r:id="rId48"/>
    <p:sldId id="678" r:id="rId49"/>
    <p:sldId id="679" r:id="rId50"/>
    <p:sldId id="680" r:id="rId51"/>
    <p:sldId id="681" r:id="rId52"/>
    <p:sldId id="682" r:id="rId53"/>
    <p:sldId id="685" r:id="rId54"/>
    <p:sldId id="683" r:id="rId55"/>
    <p:sldId id="684" r:id="rId56"/>
    <p:sldId id="686" r:id="rId57"/>
    <p:sldId id="687" r:id="rId58"/>
    <p:sldId id="688" r:id="rId59"/>
    <p:sldId id="689" r:id="rId60"/>
    <p:sldId id="690" r:id="rId61"/>
    <p:sldId id="691" r:id="rId62"/>
    <p:sldId id="692" r:id="rId63"/>
    <p:sldId id="693" r:id="rId64"/>
    <p:sldId id="694" r:id="rId65"/>
    <p:sldId id="695" r:id="rId66"/>
    <p:sldId id="696" r:id="rId67"/>
    <p:sldId id="697" r:id="rId68"/>
    <p:sldId id="698" r:id="rId69"/>
    <p:sldId id="699" r:id="rId70"/>
    <p:sldId id="700" r:id="rId71"/>
    <p:sldId id="702" r:id="rId72"/>
    <p:sldId id="706" r:id="rId73"/>
    <p:sldId id="710" r:id="rId74"/>
    <p:sldId id="721" r:id="rId75"/>
    <p:sldId id="714" r:id="rId76"/>
    <p:sldId id="715" r:id="rId77"/>
    <p:sldId id="716" r:id="rId78"/>
    <p:sldId id="717" r:id="rId79"/>
  </p:sldIdLst>
  <p:sldSz cx="12801600" cy="9601200" type="A3"/>
  <p:notesSz cx="9856788" cy="13514388"/>
  <p:defaultTextStyle>
    <a:defPPr>
      <a:defRPr lang="en-US"/>
    </a:defPPr>
    <a:lvl1pPr algn="l" defTabSz="689275" rtl="0" fontAlgn="base">
      <a:spcBef>
        <a:spcPct val="0"/>
      </a:spcBef>
      <a:spcAft>
        <a:spcPct val="0"/>
      </a:spcAft>
      <a:defRPr kern="1200">
        <a:solidFill>
          <a:schemeClr val="tx1"/>
        </a:solidFill>
        <a:latin typeface="Calibri" pitchFamily="34" charset="0"/>
        <a:ea typeface="MS PGothic" pitchFamily="34" charset="-128"/>
        <a:cs typeface="+mn-cs"/>
      </a:defRPr>
    </a:lvl1pPr>
    <a:lvl2pPr marL="689275" algn="l" defTabSz="689275" rtl="0" fontAlgn="base">
      <a:spcBef>
        <a:spcPct val="0"/>
      </a:spcBef>
      <a:spcAft>
        <a:spcPct val="0"/>
      </a:spcAft>
      <a:defRPr kern="1200">
        <a:solidFill>
          <a:schemeClr val="tx1"/>
        </a:solidFill>
        <a:latin typeface="Calibri" pitchFamily="34" charset="0"/>
        <a:ea typeface="MS PGothic" pitchFamily="34" charset="-128"/>
        <a:cs typeface="+mn-cs"/>
      </a:defRPr>
    </a:lvl2pPr>
    <a:lvl3pPr marL="1378549" algn="l" defTabSz="689275" rtl="0" fontAlgn="base">
      <a:spcBef>
        <a:spcPct val="0"/>
      </a:spcBef>
      <a:spcAft>
        <a:spcPct val="0"/>
      </a:spcAft>
      <a:defRPr kern="1200">
        <a:solidFill>
          <a:schemeClr val="tx1"/>
        </a:solidFill>
        <a:latin typeface="Calibri" pitchFamily="34" charset="0"/>
        <a:ea typeface="MS PGothic" pitchFamily="34" charset="-128"/>
        <a:cs typeface="+mn-cs"/>
      </a:defRPr>
    </a:lvl3pPr>
    <a:lvl4pPr marL="2067824" algn="l" defTabSz="689275" rtl="0" fontAlgn="base">
      <a:spcBef>
        <a:spcPct val="0"/>
      </a:spcBef>
      <a:spcAft>
        <a:spcPct val="0"/>
      </a:spcAft>
      <a:defRPr kern="1200">
        <a:solidFill>
          <a:schemeClr val="tx1"/>
        </a:solidFill>
        <a:latin typeface="Calibri" pitchFamily="34" charset="0"/>
        <a:ea typeface="MS PGothic" pitchFamily="34" charset="-128"/>
        <a:cs typeface="+mn-cs"/>
      </a:defRPr>
    </a:lvl4pPr>
    <a:lvl5pPr marL="2757099" algn="l" defTabSz="689275" rtl="0" fontAlgn="base">
      <a:spcBef>
        <a:spcPct val="0"/>
      </a:spcBef>
      <a:spcAft>
        <a:spcPct val="0"/>
      </a:spcAft>
      <a:defRPr kern="1200">
        <a:solidFill>
          <a:schemeClr val="tx1"/>
        </a:solidFill>
        <a:latin typeface="Calibri" pitchFamily="34" charset="0"/>
        <a:ea typeface="MS PGothic" pitchFamily="34" charset="-128"/>
        <a:cs typeface="+mn-cs"/>
      </a:defRPr>
    </a:lvl5pPr>
    <a:lvl6pPr marL="3446374" algn="l" defTabSz="1378549" rtl="0" eaLnBrk="1" latinLnBrk="0" hangingPunct="1">
      <a:defRPr kern="1200">
        <a:solidFill>
          <a:schemeClr val="tx1"/>
        </a:solidFill>
        <a:latin typeface="Calibri" pitchFamily="34" charset="0"/>
        <a:ea typeface="MS PGothic" pitchFamily="34" charset="-128"/>
        <a:cs typeface="+mn-cs"/>
      </a:defRPr>
    </a:lvl6pPr>
    <a:lvl7pPr marL="4135648" algn="l" defTabSz="1378549" rtl="0" eaLnBrk="1" latinLnBrk="0" hangingPunct="1">
      <a:defRPr kern="1200">
        <a:solidFill>
          <a:schemeClr val="tx1"/>
        </a:solidFill>
        <a:latin typeface="Calibri" pitchFamily="34" charset="0"/>
        <a:ea typeface="MS PGothic" pitchFamily="34" charset="-128"/>
        <a:cs typeface="+mn-cs"/>
      </a:defRPr>
    </a:lvl7pPr>
    <a:lvl8pPr marL="4824923" algn="l" defTabSz="1378549" rtl="0" eaLnBrk="1" latinLnBrk="0" hangingPunct="1">
      <a:defRPr kern="1200">
        <a:solidFill>
          <a:schemeClr val="tx1"/>
        </a:solidFill>
        <a:latin typeface="Calibri" pitchFamily="34" charset="0"/>
        <a:ea typeface="MS PGothic" pitchFamily="34" charset="-128"/>
        <a:cs typeface="+mn-cs"/>
      </a:defRPr>
    </a:lvl8pPr>
    <a:lvl9pPr marL="5514198" algn="l" defTabSz="1378549" rtl="0" eaLnBrk="1" latinLnBrk="0" hangingPunct="1">
      <a:defRPr kern="1200">
        <a:solidFill>
          <a:schemeClr val="tx1"/>
        </a:solidFill>
        <a:latin typeface="Calibri"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6979"/>
    <a:srgbClr val="257579"/>
    <a:srgbClr val="287F76"/>
    <a:srgbClr val="198A8A"/>
    <a:srgbClr val="3A706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édio 1 - Ênfas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352" autoAdjust="0"/>
    <p:restoredTop sz="78853" autoAdjust="0"/>
  </p:normalViewPr>
  <p:slideViewPr>
    <p:cSldViewPr snapToGrid="0" snapToObjects="1">
      <p:cViewPr>
        <p:scale>
          <a:sx n="40" d="100"/>
          <a:sy n="40" d="100"/>
        </p:scale>
        <p:origin x="-2052" y="-126"/>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6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271274" cy="675720"/>
          </a:xfrm>
          <a:prstGeom prst="rect">
            <a:avLst/>
          </a:prstGeom>
        </p:spPr>
        <p:txBody>
          <a:bodyPr vert="horz" lIns="127758" tIns="63880" rIns="127758" bIns="63880" rtlCol="0"/>
          <a:lstStyle>
            <a:lvl1pPr algn="l">
              <a:defRPr sz="17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5583235" y="2"/>
            <a:ext cx="4271274" cy="675720"/>
          </a:xfrm>
          <a:prstGeom prst="rect">
            <a:avLst/>
          </a:prstGeom>
        </p:spPr>
        <p:txBody>
          <a:bodyPr vert="horz" wrap="square" lIns="127758" tIns="63880" rIns="127758" bIns="63880" numCol="1" anchor="t" anchorCtr="0" compatLnSpc="1">
            <a:prstTxWarp prst="textNoShape">
              <a:avLst/>
            </a:prstTxWarp>
          </a:bodyPr>
          <a:lstStyle>
            <a:lvl1pPr algn="r">
              <a:defRPr sz="1700"/>
            </a:lvl1pPr>
          </a:lstStyle>
          <a:p>
            <a:pPr>
              <a:defRPr/>
            </a:pPr>
            <a:fld id="{FF0E1DF2-FD58-4085-A59D-603775099744}" type="datetimeFigureOut">
              <a:rPr lang="en-US"/>
              <a:pPr>
                <a:defRPr/>
              </a:pPr>
              <a:t>3/2/2014</a:t>
            </a:fld>
            <a:endParaRPr lang="en-US"/>
          </a:p>
        </p:txBody>
      </p:sp>
      <p:sp>
        <p:nvSpPr>
          <p:cNvPr id="4" name="Footer Placeholder 3"/>
          <p:cNvSpPr>
            <a:spLocks noGrp="1"/>
          </p:cNvSpPr>
          <p:nvPr>
            <p:ph type="ftr" sz="quarter" idx="2"/>
          </p:nvPr>
        </p:nvSpPr>
        <p:spPr>
          <a:xfrm>
            <a:off x="2" y="12836325"/>
            <a:ext cx="4271274" cy="675720"/>
          </a:xfrm>
          <a:prstGeom prst="rect">
            <a:avLst/>
          </a:prstGeom>
        </p:spPr>
        <p:txBody>
          <a:bodyPr vert="horz" lIns="127758" tIns="63880" rIns="127758" bIns="63880" rtlCol="0" anchor="b"/>
          <a:lstStyle>
            <a:lvl1pPr algn="l">
              <a:defRPr sz="17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5583235" y="12836325"/>
            <a:ext cx="4271274" cy="675720"/>
          </a:xfrm>
          <a:prstGeom prst="rect">
            <a:avLst/>
          </a:prstGeom>
        </p:spPr>
        <p:txBody>
          <a:bodyPr vert="horz" wrap="square" lIns="127758" tIns="63880" rIns="127758" bIns="63880" numCol="1" anchor="b" anchorCtr="0" compatLnSpc="1">
            <a:prstTxWarp prst="textNoShape">
              <a:avLst/>
            </a:prstTxWarp>
          </a:bodyPr>
          <a:lstStyle>
            <a:lvl1pPr algn="r">
              <a:defRPr sz="1700"/>
            </a:lvl1pPr>
          </a:lstStyle>
          <a:p>
            <a:pPr>
              <a:defRPr/>
            </a:pPr>
            <a:fld id="{4B8ECA69-1A0B-441D-83EC-57F8D1CA4295}" type="slidenum">
              <a:rPr lang="en-US"/>
              <a:pPr>
                <a:defRPr/>
              </a:pPr>
              <a:t>‹nº›</a:t>
            </a:fld>
            <a:endParaRPr lang="en-US"/>
          </a:p>
        </p:txBody>
      </p:sp>
    </p:spTree>
    <p:extLst>
      <p:ext uri="{BB962C8B-B14F-4D97-AF65-F5344CB8AC3E}">
        <p14:creationId xmlns:p14="http://schemas.microsoft.com/office/powerpoint/2010/main" xmlns="" val="217284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2" y="2"/>
            <a:ext cx="4271274" cy="675720"/>
          </a:xfrm>
          <a:prstGeom prst="rect">
            <a:avLst/>
          </a:prstGeom>
        </p:spPr>
        <p:txBody>
          <a:bodyPr vert="horz" lIns="127758" tIns="63880" rIns="127758" bIns="63880" rtlCol="0"/>
          <a:lstStyle>
            <a:lvl1pPr algn="l">
              <a:defRPr sz="1700"/>
            </a:lvl1pPr>
          </a:lstStyle>
          <a:p>
            <a:pPr>
              <a:defRPr/>
            </a:pPr>
            <a:endParaRPr lang="pt-BR"/>
          </a:p>
        </p:txBody>
      </p:sp>
      <p:sp>
        <p:nvSpPr>
          <p:cNvPr id="3" name="Espaço Reservado para Data 2"/>
          <p:cNvSpPr>
            <a:spLocks noGrp="1"/>
          </p:cNvSpPr>
          <p:nvPr>
            <p:ph type="dt" idx="1"/>
          </p:nvPr>
        </p:nvSpPr>
        <p:spPr>
          <a:xfrm>
            <a:off x="5583235" y="2"/>
            <a:ext cx="4271274" cy="675720"/>
          </a:xfrm>
          <a:prstGeom prst="rect">
            <a:avLst/>
          </a:prstGeom>
        </p:spPr>
        <p:txBody>
          <a:bodyPr vert="horz" lIns="127758" tIns="63880" rIns="127758" bIns="63880" rtlCol="0"/>
          <a:lstStyle>
            <a:lvl1pPr algn="r">
              <a:defRPr sz="1700"/>
            </a:lvl1pPr>
          </a:lstStyle>
          <a:p>
            <a:pPr>
              <a:defRPr/>
            </a:pPr>
            <a:fld id="{9AEF4A47-330F-44AA-A2C3-DECDA8571D33}" type="datetimeFigureOut">
              <a:rPr lang="pt-BR"/>
              <a:pPr>
                <a:defRPr/>
              </a:pPr>
              <a:t>02/03/2014</a:t>
            </a:fld>
            <a:endParaRPr lang="pt-BR"/>
          </a:p>
        </p:txBody>
      </p:sp>
      <p:sp>
        <p:nvSpPr>
          <p:cNvPr id="4" name="Espaço Reservado para Imagem de Slide 3"/>
          <p:cNvSpPr>
            <a:spLocks noGrp="1" noRot="1" noChangeAspect="1"/>
          </p:cNvSpPr>
          <p:nvPr>
            <p:ph type="sldImg" idx="2"/>
          </p:nvPr>
        </p:nvSpPr>
        <p:spPr>
          <a:xfrm>
            <a:off x="1549400" y="1012825"/>
            <a:ext cx="6757988" cy="5068888"/>
          </a:xfrm>
          <a:prstGeom prst="rect">
            <a:avLst/>
          </a:prstGeom>
          <a:noFill/>
          <a:ln w="12700">
            <a:solidFill>
              <a:prstClr val="black"/>
            </a:solidFill>
          </a:ln>
        </p:spPr>
        <p:txBody>
          <a:bodyPr vert="horz" lIns="127758" tIns="63880" rIns="127758" bIns="63880" rtlCol="0" anchor="ctr"/>
          <a:lstStyle/>
          <a:p>
            <a:pPr lvl="0"/>
            <a:endParaRPr lang="pt-BR" noProof="0" smtClean="0"/>
          </a:p>
        </p:txBody>
      </p:sp>
      <p:sp>
        <p:nvSpPr>
          <p:cNvPr id="5" name="Espaço Reservado para Anotações 4"/>
          <p:cNvSpPr>
            <a:spLocks noGrp="1"/>
          </p:cNvSpPr>
          <p:nvPr>
            <p:ph type="body" sz="quarter" idx="3"/>
          </p:nvPr>
        </p:nvSpPr>
        <p:spPr>
          <a:xfrm>
            <a:off x="985680" y="6419335"/>
            <a:ext cx="7885430" cy="6081476"/>
          </a:xfrm>
          <a:prstGeom prst="rect">
            <a:avLst/>
          </a:prstGeom>
        </p:spPr>
        <p:txBody>
          <a:bodyPr vert="horz" lIns="127758" tIns="63880" rIns="127758" bIns="63880" rtlCol="0">
            <a:normAutofit/>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2" y="12836325"/>
            <a:ext cx="4271274" cy="675720"/>
          </a:xfrm>
          <a:prstGeom prst="rect">
            <a:avLst/>
          </a:prstGeom>
        </p:spPr>
        <p:txBody>
          <a:bodyPr vert="horz" lIns="127758" tIns="63880" rIns="127758" bIns="63880" rtlCol="0" anchor="b"/>
          <a:lstStyle>
            <a:lvl1pPr algn="l">
              <a:defRPr sz="1700"/>
            </a:lvl1pPr>
          </a:lstStyle>
          <a:p>
            <a:pPr>
              <a:defRPr/>
            </a:pPr>
            <a:endParaRPr lang="pt-BR"/>
          </a:p>
        </p:txBody>
      </p:sp>
      <p:sp>
        <p:nvSpPr>
          <p:cNvPr id="7" name="Espaço Reservado para Número de Slide 6"/>
          <p:cNvSpPr>
            <a:spLocks noGrp="1"/>
          </p:cNvSpPr>
          <p:nvPr>
            <p:ph type="sldNum" sz="quarter" idx="5"/>
          </p:nvPr>
        </p:nvSpPr>
        <p:spPr>
          <a:xfrm>
            <a:off x="5583235" y="12836325"/>
            <a:ext cx="4271274" cy="675720"/>
          </a:xfrm>
          <a:prstGeom prst="rect">
            <a:avLst/>
          </a:prstGeom>
        </p:spPr>
        <p:txBody>
          <a:bodyPr vert="horz" lIns="127758" tIns="63880" rIns="127758" bIns="63880" rtlCol="0" anchor="b"/>
          <a:lstStyle>
            <a:lvl1pPr algn="r">
              <a:defRPr sz="1700"/>
            </a:lvl1pPr>
          </a:lstStyle>
          <a:p>
            <a:pPr>
              <a:defRPr/>
            </a:pPr>
            <a:fld id="{95495CFB-0585-48C9-8353-714713253C78}" type="slidenum">
              <a:rPr lang="pt-BR"/>
              <a:pPr>
                <a:defRPr/>
              </a:pPr>
              <a:t>‹nº›</a:t>
            </a:fld>
            <a:endParaRPr lang="pt-BR"/>
          </a:p>
        </p:txBody>
      </p:sp>
    </p:spTree>
    <p:extLst>
      <p:ext uri="{BB962C8B-B14F-4D97-AF65-F5344CB8AC3E}">
        <p14:creationId xmlns:p14="http://schemas.microsoft.com/office/powerpoint/2010/main" xmlns="" val="20481644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00" kern="1200">
        <a:solidFill>
          <a:schemeClr val="tx1"/>
        </a:solidFill>
        <a:latin typeface="+mn-lt"/>
        <a:ea typeface="+mn-ea"/>
        <a:cs typeface="+mn-cs"/>
      </a:defRPr>
    </a:lvl1pPr>
    <a:lvl2pPr marL="689275" algn="l" rtl="0" eaLnBrk="0" fontAlgn="base" hangingPunct="0">
      <a:spcBef>
        <a:spcPct val="30000"/>
      </a:spcBef>
      <a:spcAft>
        <a:spcPct val="0"/>
      </a:spcAft>
      <a:defRPr sz="1800" kern="1200">
        <a:solidFill>
          <a:schemeClr val="tx1"/>
        </a:solidFill>
        <a:latin typeface="+mn-lt"/>
        <a:ea typeface="+mn-ea"/>
        <a:cs typeface="+mn-cs"/>
      </a:defRPr>
    </a:lvl2pPr>
    <a:lvl3pPr marL="1378549" algn="l" rtl="0" eaLnBrk="0" fontAlgn="base" hangingPunct="0">
      <a:spcBef>
        <a:spcPct val="30000"/>
      </a:spcBef>
      <a:spcAft>
        <a:spcPct val="0"/>
      </a:spcAft>
      <a:defRPr sz="1800" kern="1200">
        <a:solidFill>
          <a:schemeClr val="tx1"/>
        </a:solidFill>
        <a:latin typeface="+mn-lt"/>
        <a:ea typeface="+mn-ea"/>
        <a:cs typeface="+mn-cs"/>
      </a:defRPr>
    </a:lvl3pPr>
    <a:lvl4pPr marL="2067824" algn="l" rtl="0" eaLnBrk="0" fontAlgn="base" hangingPunct="0">
      <a:spcBef>
        <a:spcPct val="30000"/>
      </a:spcBef>
      <a:spcAft>
        <a:spcPct val="0"/>
      </a:spcAft>
      <a:defRPr sz="1800" kern="1200">
        <a:solidFill>
          <a:schemeClr val="tx1"/>
        </a:solidFill>
        <a:latin typeface="+mn-lt"/>
        <a:ea typeface="+mn-ea"/>
        <a:cs typeface="+mn-cs"/>
      </a:defRPr>
    </a:lvl4pPr>
    <a:lvl5pPr marL="2757099" algn="l" rtl="0" eaLnBrk="0" fontAlgn="base" hangingPunct="0">
      <a:spcBef>
        <a:spcPct val="30000"/>
      </a:spcBef>
      <a:spcAft>
        <a:spcPct val="0"/>
      </a:spcAft>
      <a:defRPr sz="1800" kern="1200">
        <a:solidFill>
          <a:schemeClr val="tx1"/>
        </a:solidFill>
        <a:latin typeface="+mn-lt"/>
        <a:ea typeface="+mn-ea"/>
        <a:cs typeface="+mn-cs"/>
      </a:defRPr>
    </a:lvl5pPr>
    <a:lvl6pPr marL="3446374" algn="l" defTabSz="1378549" rtl="0" eaLnBrk="1" latinLnBrk="0" hangingPunct="1">
      <a:defRPr sz="1800" kern="1200">
        <a:solidFill>
          <a:schemeClr val="tx1"/>
        </a:solidFill>
        <a:latin typeface="+mn-lt"/>
        <a:ea typeface="+mn-ea"/>
        <a:cs typeface="+mn-cs"/>
      </a:defRPr>
    </a:lvl6pPr>
    <a:lvl7pPr marL="4135648" algn="l" defTabSz="1378549" rtl="0" eaLnBrk="1" latinLnBrk="0" hangingPunct="1">
      <a:defRPr sz="1800" kern="1200">
        <a:solidFill>
          <a:schemeClr val="tx1"/>
        </a:solidFill>
        <a:latin typeface="+mn-lt"/>
        <a:ea typeface="+mn-ea"/>
        <a:cs typeface="+mn-cs"/>
      </a:defRPr>
    </a:lvl7pPr>
    <a:lvl8pPr marL="4824923" algn="l" defTabSz="1378549" rtl="0" eaLnBrk="1" latinLnBrk="0" hangingPunct="1">
      <a:defRPr sz="1800" kern="1200">
        <a:solidFill>
          <a:schemeClr val="tx1"/>
        </a:solidFill>
        <a:latin typeface="+mn-lt"/>
        <a:ea typeface="+mn-ea"/>
        <a:cs typeface="+mn-cs"/>
      </a:defRPr>
    </a:lvl8pPr>
    <a:lvl9pPr marL="5514198" algn="l" defTabSz="1378549"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a:t>
            </a:fld>
            <a:endParaRPr lang="pt-BR" dirty="0"/>
          </a:p>
        </p:txBody>
      </p:sp>
    </p:spTree>
    <p:extLst>
      <p:ext uri="{BB962C8B-B14F-4D97-AF65-F5344CB8AC3E}">
        <p14:creationId xmlns:p14="http://schemas.microsoft.com/office/powerpoint/2010/main" xmlns="" val="364295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19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a:t>
            </a:fld>
            <a:endParaRPr lang="pt-BR" dirty="0"/>
          </a:p>
        </p:txBody>
      </p:sp>
    </p:spTree>
    <p:extLst>
      <p:ext uri="{BB962C8B-B14F-4D97-AF65-F5344CB8AC3E}">
        <p14:creationId xmlns:p14="http://schemas.microsoft.com/office/powerpoint/2010/main" xmlns="" val="3642959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29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3</a:t>
            </a:fld>
            <a:endParaRPr lang="pt-BR">
              <a:solidFill>
                <a:prstClr val="black"/>
              </a:solidFill>
            </a:endParaRPr>
          </a:p>
        </p:txBody>
      </p:sp>
    </p:spTree>
    <p:extLst>
      <p:ext uri="{BB962C8B-B14F-4D97-AF65-F5344CB8AC3E}">
        <p14:creationId xmlns:p14="http://schemas.microsoft.com/office/powerpoint/2010/main" xmlns="" val="4253489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39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49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59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61</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62</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63</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64</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69</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7</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70</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71</a:t>
            </a:fld>
            <a:endParaRPr lang="pt-BR">
              <a:solidFill>
                <a:prstClr val="black"/>
              </a:solidFill>
            </a:endParaRPr>
          </a:p>
        </p:txBody>
      </p:sp>
    </p:spTree>
    <p:extLst>
      <p:ext uri="{BB962C8B-B14F-4D97-AF65-F5344CB8AC3E}">
        <p14:creationId xmlns:p14="http://schemas.microsoft.com/office/powerpoint/2010/main" xmlns="" val="36429593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72</a:t>
            </a:fld>
            <a:endParaRPr lang="pt-BR">
              <a:solidFill>
                <a:prstClr val="black"/>
              </a:solidFill>
            </a:endParaRPr>
          </a:p>
        </p:txBody>
      </p:sp>
    </p:spTree>
    <p:extLst>
      <p:ext uri="{BB962C8B-B14F-4D97-AF65-F5344CB8AC3E}">
        <p14:creationId xmlns:p14="http://schemas.microsoft.com/office/powerpoint/2010/main" xmlns="" val="3642959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73</a:t>
            </a:fld>
            <a:endParaRPr lang="pt-BR">
              <a:solidFill>
                <a:prstClr val="black"/>
              </a:solidFill>
            </a:endParaRPr>
          </a:p>
        </p:txBody>
      </p:sp>
    </p:spTree>
    <p:extLst>
      <p:ext uri="{BB962C8B-B14F-4D97-AF65-F5344CB8AC3E}">
        <p14:creationId xmlns:p14="http://schemas.microsoft.com/office/powerpoint/2010/main" xmlns="" val="364295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74</a:t>
            </a:fld>
            <a:endParaRPr lang="pt-BR">
              <a:solidFill>
                <a:prstClr val="black"/>
              </a:solidFill>
            </a:endParaRPr>
          </a:p>
        </p:txBody>
      </p:sp>
    </p:spTree>
    <p:extLst>
      <p:ext uri="{BB962C8B-B14F-4D97-AF65-F5344CB8AC3E}">
        <p14:creationId xmlns:p14="http://schemas.microsoft.com/office/powerpoint/2010/main" xmlns="" val="36429593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75</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76</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solidFill>
                  <a:prstClr val="black"/>
                </a:solidFill>
              </a:rPr>
              <a:pPr>
                <a:defRPr/>
              </a:pPr>
              <a:t>77</a:t>
            </a:fld>
            <a:endParaRPr lang="pt-BR">
              <a:solidFill>
                <a:prstClr val="black"/>
              </a:solidFill>
            </a:endParaRPr>
          </a:p>
        </p:txBody>
      </p:sp>
    </p:spTree>
    <p:extLst>
      <p:ext uri="{BB962C8B-B14F-4D97-AF65-F5344CB8AC3E}">
        <p14:creationId xmlns:p14="http://schemas.microsoft.com/office/powerpoint/2010/main" xmlns="" val="3642959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78</a:t>
            </a:fld>
            <a:endParaRPr lang="pt-BR" dirty="0"/>
          </a:p>
        </p:txBody>
      </p:sp>
    </p:spTree>
    <p:extLst>
      <p:ext uri="{BB962C8B-B14F-4D97-AF65-F5344CB8AC3E}">
        <p14:creationId xmlns:p14="http://schemas.microsoft.com/office/powerpoint/2010/main" xmlns="" val="36429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8</a:t>
            </a:fld>
            <a:endParaRPr lang="pt-BR"/>
          </a:p>
        </p:txBody>
      </p:sp>
    </p:spTree>
    <p:extLst>
      <p:ext uri="{BB962C8B-B14F-4D97-AF65-F5344CB8AC3E}">
        <p14:creationId xmlns:p14="http://schemas.microsoft.com/office/powerpoint/2010/main" xmlns="" val="3642959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549400" y="1012825"/>
            <a:ext cx="6757988" cy="50688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a:defRPr/>
            </a:pPr>
            <a:fld id="{95495CFB-0585-48C9-8353-714713253C78}" type="slidenum">
              <a:rPr lang="pt-BR" smtClean="0"/>
              <a:pPr>
                <a:defRPr/>
              </a:pPr>
              <a:t>9</a:t>
            </a:fld>
            <a:endParaRPr lang="pt-BR"/>
          </a:p>
        </p:txBody>
      </p:sp>
    </p:spTree>
    <p:extLst>
      <p:ext uri="{BB962C8B-B14F-4D97-AF65-F5344CB8AC3E}">
        <p14:creationId xmlns:p14="http://schemas.microsoft.com/office/powerpoint/2010/main" xmlns="" val="3642959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60120" y="2982599"/>
            <a:ext cx="10881360" cy="205803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39926" indent="0" algn="ctr">
              <a:buNone/>
              <a:defRPr>
                <a:solidFill>
                  <a:schemeClr val="tx1">
                    <a:tint val="75000"/>
                  </a:schemeClr>
                </a:solidFill>
              </a:defRPr>
            </a:lvl2pPr>
            <a:lvl3pPr marL="1279852" indent="0" algn="ctr">
              <a:buNone/>
              <a:defRPr>
                <a:solidFill>
                  <a:schemeClr val="tx1">
                    <a:tint val="75000"/>
                  </a:schemeClr>
                </a:solidFill>
              </a:defRPr>
            </a:lvl3pPr>
            <a:lvl4pPr marL="1919778" indent="0" algn="ctr">
              <a:buNone/>
              <a:defRPr>
                <a:solidFill>
                  <a:schemeClr val="tx1">
                    <a:tint val="75000"/>
                  </a:schemeClr>
                </a:solidFill>
              </a:defRPr>
            </a:lvl4pPr>
            <a:lvl5pPr marL="2559705" indent="0" algn="ctr">
              <a:buNone/>
              <a:defRPr>
                <a:solidFill>
                  <a:schemeClr val="tx1">
                    <a:tint val="75000"/>
                  </a:schemeClr>
                </a:solidFill>
              </a:defRPr>
            </a:lvl5pPr>
            <a:lvl6pPr marL="3199631" indent="0" algn="ctr">
              <a:buNone/>
              <a:defRPr>
                <a:solidFill>
                  <a:schemeClr val="tx1">
                    <a:tint val="75000"/>
                  </a:schemeClr>
                </a:solidFill>
              </a:defRPr>
            </a:lvl6pPr>
            <a:lvl7pPr marL="3839559" indent="0" algn="ctr">
              <a:buNone/>
              <a:defRPr>
                <a:solidFill>
                  <a:schemeClr val="tx1">
                    <a:tint val="75000"/>
                  </a:schemeClr>
                </a:solidFill>
              </a:defRPr>
            </a:lvl7pPr>
            <a:lvl8pPr marL="4479485" indent="0" algn="ctr">
              <a:buNone/>
              <a:defRPr>
                <a:solidFill>
                  <a:schemeClr val="tx1">
                    <a:tint val="75000"/>
                  </a:schemeClr>
                </a:solidFill>
              </a:defRPr>
            </a:lvl8pPr>
            <a:lvl9pPr marL="5119411"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213687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105057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281160" y="384497"/>
            <a:ext cx="2880360" cy="819213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640080" y="384497"/>
            <a:ext cx="8427720" cy="819213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4270987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descr="Q:\000-LOGOS CAPAS ETC\PIXER\Onda Myr-rodape.png"/>
          <p:cNvPicPr>
            <a:picLocks noChangeAspect="1" noChangeArrowheads="1"/>
          </p:cNvPicPr>
          <p:nvPr userDrawn="1"/>
        </p:nvPicPr>
        <p:blipFill>
          <a:blip r:embed="rId2"/>
          <a:srcRect/>
          <a:stretch>
            <a:fillRect/>
          </a:stretch>
        </p:blipFill>
        <p:spPr bwMode="auto">
          <a:xfrm>
            <a:off x="0" y="7494271"/>
            <a:ext cx="12801600" cy="2106930"/>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1" descr="Presentation-Myr.jpg"/>
          <p:cNvPicPr>
            <a:picLocks noChangeAspect="1"/>
          </p:cNvPicPr>
          <p:nvPr userDrawn="1"/>
        </p:nvPicPr>
        <p:blipFill>
          <a:blip r:embed="rId2"/>
          <a:srcRect/>
          <a:stretch>
            <a:fillRect/>
          </a:stretch>
        </p:blipFill>
        <p:spPr bwMode="auto">
          <a:xfrm>
            <a:off x="0" y="0"/>
            <a:ext cx="12801600" cy="9601200"/>
          </a:xfrm>
          <a:prstGeom prst="rect">
            <a:avLst/>
          </a:prstGeom>
          <a:noFill/>
          <a:ln w="9525">
            <a:noFill/>
            <a:miter lim="800000"/>
            <a:headEnd/>
            <a:tailEnd/>
          </a:ln>
        </p:spPr>
      </p:pic>
      <p:sp>
        <p:nvSpPr>
          <p:cNvPr id="2" name="Title 1"/>
          <p:cNvSpPr>
            <a:spLocks noGrp="1"/>
          </p:cNvSpPr>
          <p:nvPr>
            <p:ph type="ctrTitle"/>
          </p:nvPr>
        </p:nvSpPr>
        <p:spPr>
          <a:xfrm>
            <a:off x="5379044" y="3616271"/>
            <a:ext cx="6763782" cy="1297792"/>
          </a:xfrm>
          <a:prstGeom prst="rect">
            <a:avLst/>
          </a:prstGeom>
          <a:ln w="0">
            <a:noFill/>
          </a:ln>
        </p:spPr>
        <p:txBody>
          <a:bodyPr lIns="137855" tIns="68927" rIns="137855" bIns="68927"/>
          <a:lstStyle>
            <a:lvl1pPr>
              <a:defRPr lang="x-none" sz="4200" kern="1200" dirty="0" smtClean="0">
                <a:solidFill>
                  <a:srgbClr val="3A706C"/>
                </a:solidFill>
                <a:latin typeface="Calibri" charset="0"/>
                <a:ea typeface="ＭＳ Ｐゴシック" charset="0"/>
                <a:cs typeface="ＭＳ Ｐゴシック" charset="0"/>
              </a:defRPr>
            </a:lvl1pPr>
          </a:lstStyle>
          <a:p>
            <a:r>
              <a:rPr lang="x-none" dirty="0" smtClean="0"/>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2271052"/>
            <a:ext cx="5654040" cy="3570025"/>
          </a:xfrm>
          <a:prstGeom prst="rect">
            <a:avLst/>
          </a:prstGeom>
          <a:noFill/>
          <a:ln>
            <a:noFill/>
          </a:ln>
        </p:spPr>
        <p:txBody>
          <a:bodyPr lIns="137855" tIns="68927" rIns="137855" bIns="68927"/>
          <a:lstStyle>
            <a:lvl1pPr marL="0" indent="0">
              <a:buFontTx/>
              <a:buNone/>
              <a:defRPr lang="x-none" sz="4200" dirty="0" smtClean="0">
                <a:solidFill>
                  <a:schemeClr val="tx1">
                    <a:lumMod val="65000"/>
                    <a:lumOff val="35000"/>
                  </a:schemeClr>
                </a:solidFill>
              </a:defRPr>
            </a:lvl1pPr>
            <a:lvl2pPr>
              <a:defRPr lang="x-none" sz="3600" dirty="0" smtClean="0">
                <a:solidFill>
                  <a:schemeClr val="tx1">
                    <a:lumMod val="65000"/>
                    <a:lumOff val="35000"/>
                  </a:schemeClr>
                </a:solidFill>
              </a:defRPr>
            </a:lvl2pPr>
            <a:lvl3pPr>
              <a:defRPr lang="x-none" sz="3000" dirty="0" smtClean="0">
                <a:solidFill>
                  <a:schemeClr val="tx1">
                    <a:lumMod val="65000"/>
                    <a:lumOff val="35000"/>
                  </a:schemeClr>
                </a:solidFill>
              </a:defRPr>
            </a:lvl3pPr>
            <a:lvl4pPr>
              <a:defRPr lang="x-none" sz="2700" dirty="0" smtClean="0">
                <a:solidFill>
                  <a:schemeClr val="tx1">
                    <a:lumMod val="65000"/>
                    <a:lumOff val="35000"/>
                  </a:schemeClr>
                </a:solidFill>
              </a:defRPr>
            </a:lvl4pPr>
            <a:lvl5pPr>
              <a:defRPr lang="en-US" sz="2700" dirty="0">
                <a:solidFill>
                  <a:schemeClr val="tx1">
                    <a:lumMod val="65000"/>
                    <a:lumOff val="35000"/>
                  </a:schemeClr>
                </a:solidFill>
              </a:defRPr>
            </a:lvl5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4" name="Content Placeholder 3"/>
          <p:cNvSpPr>
            <a:spLocks noGrp="1"/>
          </p:cNvSpPr>
          <p:nvPr>
            <p:ph sz="half" idx="2"/>
          </p:nvPr>
        </p:nvSpPr>
        <p:spPr>
          <a:xfrm>
            <a:off x="6507480" y="2271052"/>
            <a:ext cx="5654040" cy="3570025"/>
          </a:xfrm>
          <a:prstGeom prst="rect">
            <a:avLst/>
          </a:prstGeom>
        </p:spPr>
        <p:txBody>
          <a:bodyPr lIns="137855" tIns="68927" rIns="137855" bIns="68927"/>
          <a:lstStyle>
            <a:lvl1pPr marL="0" indent="0">
              <a:buFontTx/>
              <a:buNone/>
              <a:defRPr sz="4200">
                <a:solidFill>
                  <a:schemeClr val="tx1">
                    <a:lumMod val="65000"/>
                    <a:lumOff val="35000"/>
                  </a:schemeClr>
                </a:solidFill>
              </a:defRPr>
            </a:lvl1pPr>
            <a:lvl2pPr>
              <a:defRPr sz="3600">
                <a:solidFill>
                  <a:schemeClr val="tx1">
                    <a:lumMod val="65000"/>
                    <a:lumOff val="35000"/>
                  </a:schemeClr>
                </a:solidFill>
              </a:defRPr>
            </a:lvl2pPr>
            <a:lvl3pPr>
              <a:defRPr sz="3000">
                <a:solidFill>
                  <a:schemeClr val="tx1">
                    <a:lumMod val="65000"/>
                    <a:lumOff val="35000"/>
                  </a:schemeClr>
                </a:solidFill>
              </a:defRPr>
            </a:lvl3pPr>
            <a:lvl4pPr>
              <a:defRPr sz="2700">
                <a:solidFill>
                  <a:schemeClr val="tx1">
                    <a:lumMod val="65000"/>
                    <a:lumOff val="35000"/>
                  </a:schemeClr>
                </a:solidFill>
              </a:defRPr>
            </a:lvl4pPr>
            <a:lvl5pPr>
              <a:defRPr sz="2700">
                <a:solidFill>
                  <a:schemeClr val="tx1">
                    <a:lumMod val="65000"/>
                    <a:lumOff val="35000"/>
                  </a:schemeClr>
                </a:solidFill>
              </a:defRPr>
            </a:lvl5pPr>
            <a:lvl6pPr>
              <a:defRPr sz="2700"/>
            </a:lvl6pPr>
            <a:lvl7pPr>
              <a:defRPr sz="2700"/>
            </a:lvl7pPr>
            <a:lvl8pPr>
              <a:defRPr sz="2700"/>
            </a:lvl8pPr>
            <a:lvl9pPr>
              <a:defRPr sz="2700"/>
            </a:lvl9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8" name="Title 1"/>
          <p:cNvSpPr>
            <a:spLocks noGrp="1"/>
          </p:cNvSpPr>
          <p:nvPr>
            <p:ph type="title"/>
          </p:nvPr>
        </p:nvSpPr>
        <p:spPr>
          <a:xfrm>
            <a:off x="640081" y="194270"/>
            <a:ext cx="10460824" cy="1378028"/>
          </a:xfrm>
          <a:prstGeom prst="rect">
            <a:avLst/>
          </a:prstGeom>
        </p:spPr>
        <p:txBody>
          <a:bodyPr lIns="137855" tIns="68927" rIns="137855" bIns="68927">
            <a:normAutofit/>
          </a:bodyPr>
          <a:lstStyle>
            <a:lvl1pPr algn="l">
              <a:defRPr sz="6000">
                <a:solidFill>
                  <a:srgbClr val="236979"/>
                </a:solidFill>
              </a:defRPr>
            </a:lvl1pPr>
          </a:lstStyle>
          <a:p>
            <a:r>
              <a:rPr lang="x-none" dirty="0" smtClean="0"/>
              <a:t>Click to edit Master title style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2149159"/>
            <a:ext cx="5656263" cy="895668"/>
          </a:xfrm>
          <a:prstGeom prst="rect">
            <a:avLst/>
          </a:prstGeom>
        </p:spPr>
        <p:txBody>
          <a:bodyPr lIns="137855" tIns="68927" rIns="137855" bIns="68927" anchor="b"/>
          <a:lstStyle>
            <a:lvl1pPr marL="0" indent="0">
              <a:buNone/>
              <a:defRPr sz="3600" b="1">
                <a:solidFill>
                  <a:schemeClr val="tx1">
                    <a:lumMod val="65000"/>
                    <a:lumOff val="35000"/>
                  </a:schemeClr>
                </a:solidFill>
              </a:defRPr>
            </a:lvl1pPr>
            <a:lvl2pPr marL="689275" indent="0">
              <a:buNone/>
              <a:defRPr sz="3000" b="1"/>
            </a:lvl2pPr>
            <a:lvl3pPr marL="1378549" indent="0">
              <a:buNone/>
              <a:defRPr sz="2700" b="1"/>
            </a:lvl3pPr>
            <a:lvl4pPr marL="2067824" indent="0">
              <a:buNone/>
              <a:defRPr sz="2400" b="1"/>
            </a:lvl4pPr>
            <a:lvl5pPr marL="2757099" indent="0">
              <a:buNone/>
              <a:defRPr sz="2400" b="1"/>
            </a:lvl5pPr>
            <a:lvl6pPr marL="3446374" indent="0">
              <a:buNone/>
              <a:defRPr sz="2400" b="1"/>
            </a:lvl6pPr>
            <a:lvl7pPr marL="4135648" indent="0">
              <a:buNone/>
              <a:defRPr sz="2400" b="1"/>
            </a:lvl7pPr>
            <a:lvl8pPr marL="4824923" indent="0">
              <a:buNone/>
              <a:defRPr sz="2400" b="1"/>
            </a:lvl8pPr>
            <a:lvl9pPr marL="5514198" indent="0">
              <a:buNone/>
              <a:defRPr sz="2400" b="1"/>
            </a:lvl9pPr>
          </a:lstStyle>
          <a:p>
            <a:pPr lvl="0"/>
            <a:r>
              <a:rPr lang="x-none" smtClean="0"/>
              <a:t>Click to edit Master text styles</a:t>
            </a:r>
          </a:p>
        </p:txBody>
      </p:sp>
      <p:sp>
        <p:nvSpPr>
          <p:cNvPr id="4" name="Content Placeholder 3"/>
          <p:cNvSpPr>
            <a:spLocks noGrp="1"/>
          </p:cNvSpPr>
          <p:nvPr>
            <p:ph sz="half" idx="2"/>
          </p:nvPr>
        </p:nvSpPr>
        <p:spPr>
          <a:xfrm>
            <a:off x="640080" y="3044825"/>
            <a:ext cx="5656263" cy="5531803"/>
          </a:xfrm>
          <a:prstGeom prst="rect">
            <a:avLst/>
          </a:prstGeom>
        </p:spPr>
        <p:txBody>
          <a:bodyPr lIns="137855" tIns="68927" rIns="137855" bIns="68927"/>
          <a:lstStyle>
            <a:lvl1pPr>
              <a:defRPr sz="3600">
                <a:solidFill>
                  <a:schemeClr val="tx1">
                    <a:lumMod val="65000"/>
                    <a:lumOff val="35000"/>
                  </a:schemeClr>
                </a:solidFill>
              </a:defRPr>
            </a:lvl1pPr>
            <a:lvl2pPr>
              <a:defRPr sz="3000">
                <a:solidFill>
                  <a:schemeClr val="tx1">
                    <a:lumMod val="65000"/>
                    <a:lumOff val="35000"/>
                  </a:schemeClr>
                </a:solidFill>
              </a:defRPr>
            </a:lvl2pPr>
            <a:lvl3pPr>
              <a:defRPr sz="2700">
                <a:solidFill>
                  <a:schemeClr val="tx1">
                    <a:lumMod val="65000"/>
                    <a:lumOff val="35000"/>
                  </a:schemeClr>
                </a:solidFill>
              </a:defRPr>
            </a:lvl3pPr>
            <a:lvl4pPr>
              <a:defRPr sz="2400">
                <a:solidFill>
                  <a:schemeClr val="tx1">
                    <a:lumMod val="65000"/>
                    <a:lumOff val="35000"/>
                  </a:schemeClr>
                </a:solidFill>
              </a:defRPr>
            </a:lvl4pPr>
            <a:lvl5pPr>
              <a:defRPr sz="2400">
                <a:solidFill>
                  <a:schemeClr val="tx1">
                    <a:lumMod val="65000"/>
                    <a:lumOff val="35000"/>
                  </a:schemeClr>
                </a:solidFill>
              </a:defRPr>
            </a:lvl5pPr>
            <a:lvl6pPr>
              <a:defRPr sz="2400"/>
            </a:lvl6pPr>
            <a:lvl7pPr>
              <a:defRPr sz="2400"/>
            </a:lvl7pPr>
            <a:lvl8pPr>
              <a:defRPr sz="2400"/>
            </a:lvl8pPr>
            <a:lvl9pPr>
              <a:defRPr sz="2400"/>
            </a:lvl9pPr>
          </a:lstStyle>
          <a:p>
            <a:pPr lvl="0"/>
            <a:r>
              <a:rPr lang="x-none" dirty="0" smtClean="0"/>
              <a:t>Click to edit Master text styles</a:t>
            </a:r>
          </a:p>
          <a:p>
            <a:pPr lvl="1"/>
            <a:r>
              <a:rPr lang="x-none" dirty="0" smtClean="0"/>
              <a:t>Second level</a:t>
            </a:r>
          </a:p>
          <a:p>
            <a:pPr lvl="2"/>
            <a:r>
              <a:rPr lang="x-none" dirty="0" smtClean="0"/>
              <a:t>Third level</a:t>
            </a:r>
          </a:p>
          <a:p>
            <a:pPr lvl="3"/>
            <a:r>
              <a:rPr lang="x-none" dirty="0" smtClean="0"/>
              <a:t>Fourth level</a:t>
            </a:r>
          </a:p>
          <a:p>
            <a:pPr lvl="4"/>
            <a:r>
              <a:rPr lang="x-none" dirty="0" smtClean="0"/>
              <a:t>Fifth level</a:t>
            </a:r>
            <a:endParaRPr lang="en-US" dirty="0"/>
          </a:p>
        </p:txBody>
      </p:sp>
      <p:sp>
        <p:nvSpPr>
          <p:cNvPr id="5" name="Text Placeholder 4"/>
          <p:cNvSpPr>
            <a:spLocks noGrp="1"/>
          </p:cNvSpPr>
          <p:nvPr>
            <p:ph type="body" sz="quarter" idx="3"/>
          </p:nvPr>
        </p:nvSpPr>
        <p:spPr>
          <a:xfrm>
            <a:off x="6503039" y="2149159"/>
            <a:ext cx="5658485" cy="895668"/>
          </a:xfrm>
          <a:prstGeom prst="rect">
            <a:avLst/>
          </a:prstGeom>
          <a:noFill/>
          <a:ln>
            <a:noFill/>
          </a:ln>
        </p:spPr>
        <p:txBody>
          <a:bodyPr lIns="137855" tIns="68927" rIns="137855" bIns="68927" anchor="b"/>
          <a:lstStyle>
            <a:lvl1pPr marL="0" indent="0">
              <a:buFontTx/>
              <a:buNone/>
              <a:defRPr lang="x-none" sz="3600" b="1" dirty="0" smtClean="0">
                <a:solidFill>
                  <a:schemeClr val="tx1">
                    <a:lumMod val="65000"/>
                    <a:lumOff val="35000"/>
                  </a:schemeClr>
                </a:solidFill>
              </a:defRPr>
            </a:lvl1pPr>
          </a:lstStyle>
          <a:p>
            <a:pPr lvl="0"/>
            <a:r>
              <a:rPr lang="x-none" dirty="0" smtClean="0"/>
              <a:t>Click to edit Master text styles</a:t>
            </a:r>
          </a:p>
        </p:txBody>
      </p:sp>
      <p:sp>
        <p:nvSpPr>
          <p:cNvPr id="6" name="Content Placeholder 5"/>
          <p:cNvSpPr>
            <a:spLocks noGrp="1"/>
          </p:cNvSpPr>
          <p:nvPr>
            <p:ph sz="quarter" idx="4"/>
          </p:nvPr>
        </p:nvSpPr>
        <p:spPr>
          <a:xfrm>
            <a:off x="6503039" y="3044825"/>
            <a:ext cx="5658485" cy="5531803"/>
          </a:xfrm>
          <a:prstGeom prst="rect">
            <a:avLst/>
          </a:prstGeom>
          <a:noFill/>
          <a:ln>
            <a:noFill/>
          </a:ln>
        </p:spPr>
        <p:txBody>
          <a:bodyPr lIns="137855" tIns="68927" rIns="137855" bIns="68927"/>
          <a:lstStyle>
            <a:lvl1pPr>
              <a:defRPr lang="x-none" sz="3600" smtClean="0">
                <a:solidFill>
                  <a:schemeClr val="tx1">
                    <a:lumMod val="65000"/>
                    <a:lumOff val="35000"/>
                  </a:schemeClr>
                </a:solidFill>
              </a:defRPr>
            </a:lvl1pPr>
            <a:lvl2pPr>
              <a:defRPr lang="x-none" sz="3000" smtClean="0">
                <a:solidFill>
                  <a:schemeClr val="tx1">
                    <a:lumMod val="65000"/>
                    <a:lumOff val="35000"/>
                  </a:schemeClr>
                </a:solidFill>
              </a:defRPr>
            </a:lvl2pPr>
            <a:lvl3pPr>
              <a:defRPr lang="x-none" sz="2700" smtClean="0">
                <a:solidFill>
                  <a:schemeClr val="tx1">
                    <a:lumMod val="65000"/>
                    <a:lumOff val="35000"/>
                  </a:schemeClr>
                </a:solidFill>
              </a:defRPr>
            </a:lvl3pPr>
            <a:lvl4pPr>
              <a:defRPr lang="x-none" sz="2400" smtClean="0">
                <a:solidFill>
                  <a:schemeClr val="tx1">
                    <a:lumMod val="65000"/>
                    <a:lumOff val="35000"/>
                  </a:schemeClr>
                </a:solidFill>
              </a:defRPr>
            </a:lvl4pPr>
            <a:lvl5pPr>
              <a:defRPr lang="en-US" sz="2400">
                <a:solidFill>
                  <a:schemeClr val="tx1">
                    <a:lumMod val="65000"/>
                    <a:lumOff val="35000"/>
                  </a:schemeClr>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10" name="Title 1"/>
          <p:cNvSpPr>
            <a:spLocks noGrp="1"/>
          </p:cNvSpPr>
          <p:nvPr>
            <p:ph type="title"/>
          </p:nvPr>
        </p:nvSpPr>
        <p:spPr>
          <a:xfrm>
            <a:off x="640081" y="194270"/>
            <a:ext cx="10460824" cy="1378028"/>
          </a:xfrm>
          <a:prstGeom prst="rect">
            <a:avLst/>
          </a:prstGeom>
        </p:spPr>
        <p:txBody>
          <a:bodyPr lIns="137855" tIns="68927" rIns="137855" bIns="68927">
            <a:normAutofit/>
          </a:bodyPr>
          <a:lstStyle>
            <a:lvl1pPr algn="l">
              <a:defRPr sz="6000">
                <a:solidFill>
                  <a:srgbClr val="236979"/>
                </a:solidFill>
              </a:defRPr>
            </a:lvl1pPr>
          </a:lstStyle>
          <a:p>
            <a:r>
              <a:rPr lang="x-none" dirty="0"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40081" y="194270"/>
            <a:ext cx="10460824" cy="1378028"/>
          </a:xfrm>
          <a:prstGeom prst="rect">
            <a:avLst/>
          </a:prstGeom>
        </p:spPr>
        <p:txBody>
          <a:bodyPr lIns="137855" tIns="68927" rIns="137855" bIns="68927">
            <a:normAutofit/>
          </a:bodyPr>
          <a:lstStyle>
            <a:lvl1pPr algn="l">
              <a:defRPr sz="6000">
                <a:solidFill>
                  <a:srgbClr val="236979"/>
                </a:solidFill>
              </a:defRPr>
            </a:lvl1pPr>
          </a:lstStyle>
          <a:p>
            <a:r>
              <a:rPr lang="x-none" dirty="0"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40080" y="2240280"/>
            <a:ext cx="11521440" cy="5950573"/>
          </a:xfrm>
          <a:prstGeom prst="rect">
            <a:avLst/>
          </a:prstGeom>
        </p:spPr>
        <p:txBody>
          <a:bodyPr vert="eaVert" lIns="137855" tIns="68927" rIns="137855" bIns="68927"/>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Title 1"/>
          <p:cNvSpPr>
            <a:spLocks noGrp="1"/>
          </p:cNvSpPr>
          <p:nvPr>
            <p:ph type="title"/>
          </p:nvPr>
        </p:nvSpPr>
        <p:spPr>
          <a:xfrm>
            <a:off x="640081" y="194270"/>
            <a:ext cx="10460824" cy="1378028"/>
          </a:xfrm>
          <a:prstGeom prst="rect">
            <a:avLst/>
          </a:prstGeom>
        </p:spPr>
        <p:txBody>
          <a:bodyPr lIns="137855" tIns="68927" rIns="137855" bIns="68927">
            <a:normAutofit/>
          </a:bodyPr>
          <a:lstStyle>
            <a:lvl1pPr algn="l">
              <a:defRPr sz="6000">
                <a:solidFill>
                  <a:srgbClr val="236979"/>
                </a:solidFill>
              </a:defRPr>
            </a:lvl1pPr>
          </a:lstStyle>
          <a:p>
            <a:r>
              <a:rPr lang="x-none" dirty="0" smtClean="0"/>
              <a:t>Click to edit Master 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3577785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011238" y="6169664"/>
            <a:ext cx="10881360" cy="1906905"/>
          </a:xfrm>
        </p:spPr>
        <p:txBody>
          <a:bodyPr anchor="t"/>
          <a:lstStyle>
            <a:lvl1pPr algn="l">
              <a:defRPr sz="56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1011238" y="4069400"/>
            <a:ext cx="10881360" cy="2100262"/>
          </a:xfrm>
        </p:spPr>
        <p:txBody>
          <a:bodyPr anchor="b"/>
          <a:lstStyle>
            <a:lvl1pPr marL="0" indent="0">
              <a:buNone/>
              <a:defRPr sz="2800">
                <a:solidFill>
                  <a:schemeClr val="tx1">
                    <a:tint val="75000"/>
                  </a:schemeClr>
                </a:solidFill>
              </a:defRPr>
            </a:lvl1pPr>
            <a:lvl2pPr marL="639926" indent="0">
              <a:buNone/>
              <a:defRPr sz="2500">
                <a:solidFill>
                  <a:schemeClr val="tx1">
                    <a:tint val="75000"/>
                  </a:schemeClr>
                </a:solidFill>
              </a:defRPr>
            </a:lvl2pPr>
            <a:lvl3pPr marL="1279852" indent="0">
              <a:buNone/>
              <a:defRPr sz="2200">
                <a:solidFill>
                  <a:schemeClr val="tx1">
                    <a:tint val="75000"/>
                  </a:schemeClr>
                </a:solidFill>
              </a:defRPr>
            </a:lvl3pPr>
            <a:lvl4pPr marL="1919778" indent="0">
              <a:buNone/>
              <a:defRPr sz="2000">
                <a:solidFill>
                  <a:schemeClr val="tx1">
                    <a:tint val="75000"/>
                  </a:schemeClr>
                </a:solidFill>
              </a:defRPr>
            </a:lvl4pPr>
            <a:lvl5pPr marL="2559705" indent="0">
              <a:buNone/>
              <a:defRPr sz="2000">
                <a:solidFill>
                  <a:schemeClr val="tx1">
                    <a:tint val="75000"/>
                  </a:schemeClr>
                </a:solidFill>
              </a:defRPr>
            </a:lvl5pPr>
            <a:lvl6pPr marL="3199631" indent="0">
              <a:buNone/>
              <a:defRPr sz="2000">
                <a:solidFill>
                  <a:schemeClr val="tx1">
                    <a:tint val="75000"/>
                  </a:schemeClr>
                </a:solidFill>
              </a:defRPr>
            </a:lvl6pPr>
            <a:lvl7pPr marL="3839559" indent="0">
              <a:buNone/>
              <a:defRPr sz="2000">
                <a:solidFill>
                  <a:schemeClr val="tx1">
                    <a:tint val="75000"/>
                  </a:schemeClr>
                </a:solidFill>
              </a:defRPr>
            </a:lvl7pPr>
            <a:lvl8pPr marL="4479485" indent="0">
              <a:buNone/>
              <a:defRPr sz="2000">
                <a:solidFill>
                  <a:schemeClr val="tx1">
                    <a:tint val="75000"/>
                  </a:schemeClr>
                </a:solidFill>
              </a:defRPr>
            </a:lvl8pPr>
            <a:lvl9pPr marL="5119411" indent="0">
              <a:buNone/>
              <a:defRPr sz="20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328335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640080" y="2240282"/>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507480" y="2240282"/>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230662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640080" y="2149158"/>
            <a:ext cx="5656263" cy="895667"/>
          </a:xfrm>
        </p:spPr>
        <p:txBody>
          <a:bodyPr anchor="b"/>
          <a:lstStyle>
            <a:lvl1pPr marL="0" indent="0">
              <a:buNone/>
              <a:defRPr sz="3400" b="1"/>
            </a:lvl1pPr>
            <a:lvl2pPr marL="639926" indent="0">
              <a:buNone/>
              <a:defRPr sz="2800" b="1"/>
            </a:lvl2pPr>
            <a:lvl3pPr marL="1279852" indent="0">
              <a:buNone/>
              <a:defRPr sz="2500" b="1"/>
            </a:lvl3pPr>
            <a:lvl4pPr marL="1919778" indent="0">
              <a:buNone/>
              <a:defRPr sz="2200" b="1"/>
            </a:lvl4pPr>
            <a:lvl5pPr marL="2559705" indent="0">
              <a:buNone/>
              <a:defRPr sz="2200" b="1"/>
            </a:lvl5pPr>
            <a:lvl6pPr marL="3199631" indent="0">
              <a:buNone/>
              <a:defRPr sz="2200" b="1"/>
            </a:lvl6pPr>
            <a:lvl7pPr marL="3839559" indent="0">
              <a:buNone/>
              <a:defRPr sz="2200" b="1"/>
            </a:lvl7pPr>
            <a:lvl8pPr marL="4479485" indent="0">
              <a:buNone/>
              <a:defRPr sz="2200" b="1"/>
            </a:lvl8pPr>
            <a:lvl9pPr marL="5119411" indent="0">
              <a:buNone/>
              <a:defRPr sz="2200" b="1"/>
            </a:lvl9pPr>
          </a:lstStyle>
          <a:p>
            <a:pPr lvl="0"/>
            <a:r>
              <a:rPr lang="pt-BR" smtClean="0"/>
              <a:t>Clique para editar o texto mestre</a:t>
            </a:r>
          </a:p>
        </p:txBody>
      </p:sp>
      <p:sp>
        <p:nvSpPr>
          <p:cNvPr id="4" name="Espaço Reservado para Conteúdo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503039" y="2149158"/>
            <a:ext cx="5658485" cy="895667"/>
          </a:xfrm>
        </p:spPr>
        <p:txBody>
          <a:bodyPr anchor="b"/>
          <a:lstStyle>
            <a:lvl1pPr marL="0" indent="0">
              <a:buNone/>
              <a:defRPr sz="3400" b="1"/>
            </a:lvl1pPr>
            <a:lvl2pPr marL="639926" indent="0">
              <a:buNone/>
              <a:defRPr sz="2800" b="1"/>
            </a:lvl2pPr>
            <a:lvl3pPr marL="1279852" indent="0">
              <a:buNone/>
              <a:defRPr sz="2500" b="1"/>
            </a:lvl3pPr>
            <a:lvl4pPr marL="1919778" indent="0">
              <a:buNone/>
              <a:defRPr sz="2200" b="1"/>
            </a:lvl4pPr>
            <a:lvl5pPr marL="2559705" indent="0">
              <a:buNone/>
              <a:defRPr sz="2200" b="1"/>
            </a:lvl5pPr>
            <a:lvl6pPr marL="3199631" indent="0">
              <a:buNone/>
              <a:defRPr sz="2200" b="1"/>
            </a:lvl6pPr>
            <a:lvl7pPr marL="3839559" indent="0">
              <a:buNone/>
              <a:defRPr sz="2200" b="1"/>
            </a:lvl7pPr>
            <a:lvl8pPr marL="4479485" indent="0">
              <a:buNone/>
              <a:defRPr sz="2200" b="1"/>
            </a:lvl8pPr>
            <a:lvl9pPr marL="5119411" indent="0">
              <a:buNone/>
              <a:defRPr sz="2200" b="1"/>
            </a:lvl9pPr>
          </a:lstStyle>
          <a:p>
            <a:pPr lvl="0"/>
            <a:r>
              <a:rPr lang="pt-BR" smtClean="0"/>
              <a:t>Clique para editar o texto mestre</a:t>
            </a:r>
          </a:p>
        </p:txBody>
      </p:sp>
      <p:sp>
        <p:nvSpPr>
          <p:cNvPr id="6" name="Espaço Reservado para Conteúdo 5"/>
          <p:cNvSpPr>
            <a:spLocks noGrp="1"/>
          </p:cNvSpPr>
          <p:nvPr>
            <p:ph sz="quarter" idx="4"/>
          </p:nvPr>
        </p:nvSpPr>
        <p:spPr>
          <a:xfrm>
            <a:off x="6503039"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226628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30018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329096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40082" y="382270"/>
            <a:ext cx="4211638" cy="1626870"/>
          </a:xfrm>
        </p:spPr>
        <p:txBody>
          <a:bodyPr anchor="b"/>
          <a:lstStyle>
            <a:lvl1pPr algn="l">
              <a:defRPr sz="2800" b="1"/>
            </a:lvl1pPr>
          </a:lstStyle>
          <a:p>
            <a:r>
              <a:rPr lang="pt-BR" smtClean="0"/>
              <a:t>Clique para editar o título mestre</a:t>
            </a:r>
            <a:endParaRPr lang="pt-BR"/>
          </a:p>
        </p:txBody>
      </p:sp>
      <p:sp>
        <p:nvSpPr>
          <p:cNvPr id="3" name="Espaço Reservado para Conteúdo 2"/>
          <p:cNvSpPr>
            <a:spLocks noGrp="1"/>
          </p:cNvSpPr>
          <p:nvPr>
            <p:ph idx="1"/>
          </p:nvPr>
        </p:nvSpPr>
        <p:spPr>
          <a:xfrm>
            <a:off x="5005070" y="382272"/>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640082" y="2009142"/>
            <a:ext cx="4211638" cy="6567488"/>
          </a:xfrm>
        </p:spPr>
        <p:txBody>
          <a:bodyPr/>
          <a:lstStyle>
            <a:lvl1pPr marL="0" indent="0">
              <a:buNone/>
              <a:defRPr sz="2000"/>
            </a:lvl1pPr>
            <a:lvl2pPr marL="639926" indent="0">
              <a:buNone/>
              <a:defRPr sz="1700"/>
            </a:lvl2pPr>
            <a:lvl3pPr marL="1279852" indent="0">
              <a:buNone/>
              <a:defRPr sz="1400"/>
            </a:lvl3pPr>
            <a:lvl4pPr marL="1919778" indent="0">
              <a:buNone/>
              <a:defRPr sz="1300"/>
            </a:lvl4pPr>
            <a:lvl5pPr marL="2559705" indent="0">
              <a:buNone/>
              <a:defRPr sz="1300"/>
            </a:lvl5pPr>
            <a:lvl6pPr marL="3199631" indent="0">
              <a:buNone/>
              <a:defRPr sz="1300"/>
            </a:lvl6pPr>
            <a:lvl7pPr marL="3839559" indent="0">
              <a:buNone/>
              <a:defRPr sz="1300"/>
            </a:lvl7pPr>
            <a:lvl8pPr marL="4479485" indent="0">
              <a:buNone/>
              <a:defRPr sz="1300"/>
            </a:lvl8pPr>
            <a:lvl9pPr marL="5119411" indent="0">
              <a:buNone/>
              <a:defRPr sz="13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2429890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509203" y="6720840"/>
            <a:ext cx="7680960" cy="793433"/>
          </a:xfrm>
        </p:spPr>
        <p:txBody>
          <a:bodyPr anchor="b"/>
          <a:lstStyle>
            <a:lvl1pPr algn="l">
              <a:defRPr sz="28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2509203" y="857885"/>
            <a:ext cx="7680960" cy="5760720"/>
          </a:xfrm>
        </p:spPr>
        <p:txBody>
          <a:bodyPr/>
          <a:lstStyle>
            <a:lvl1pPr marL="0" indent="0">
              <a:buNone/>
              <a:defRPr sz="4500"/>
            </a:lvl1pPr>
            <a:lvl2pPr marL="639926" indent="0">
              <a:buNone/>
              <a:defRPr sz="3900"/>
            </a:lvl2pPr>
            <a:lvl3pPr marL="1279852" indent="0">
              <a:buNone/>
              <a:defRPr sz="3400"/>
            </a:lvl3pPr>
            <a:lvl4pPr marL="1919778" indent="0">
              <a:buNone/>
              <a:defRPr sz="2800"/>
            </a:lvl4pPr>
            <a:lvl5pPr marL="2559705" indent="0">
              <a:buNone/>
              <a:defRPr sz="2800"/>
            </a:lvl5pPr>
            <a:lvl6pPr marL="3199631" indent="0">
              <a:buNone/>
              <a:defRPr sz="2800"/>
            </a:lvl6pPr>
            <a:lvl7pPr marL="3839559" indent="0">
              <a:buNone/>
              <a:defRPr sz="2800"/>
            </a:lvl7pPr>
            <a:lvl8pPr marL="4479485" indent="0">
              <a:buNone/>
              <a:defRPr sz="2800"/>
            </a:lvl8pPr>
            <a:lvl9pPr marL="5119411" indent="0">
              <a:buNone/>
              <a:defRPr sz="2800"/>
            </a:lvl9pPr>
          </a:lstStyle>
          <a:p>
            <a:endParaRPr lang="pt-BR"/>
          </a:p>
        </p:txBody>
      </p:sp>
      <p:sp>
        <p:nvSpPr>
          <p:cNvPr id="4" name="Espaço Reservado para Texto 3"/>
          <p:cNvSpPr>
            <a:spLocks noGrp="1"/>
          </p:cNvSpPr>
          <p:nvPr>
            <p:ph type="body" sz="half" idx="2"/>
          </p:nvPr>
        </p:nvSpPr>
        <p:spPr>
          <a:xfrm>
            <a:off x="2509203" y="7514273"/>
            <a:ext cx="7680960" cy="1126807"/>
          </a:xfrm>
        </p:spPr>
        <p:txBody>
          <a:bodyPr/>
          <a:lstStyle>
            <a:lvl1pPr marL="0" indent="0">
              <a:buNone/>
              <a:defRPr sz="2000"/>
            </a:lvl1pPr>
            <a:lvl2pPr marL="639926" indent="0">
              <a:buNone/>
              <a:defRPr sz="1700"/>
            </a:lvl2pPr>
            <a:lvl3pPr marL="1279852" indent="0">
              <a:buNone/>
              <a:defRPr sz="1400"/>
            </a:lvl3pPr>
            <a:lvl4pPr marL="1919778" indent="0">
              <a:buNone/>
              <a:defRPr sz="1300"/>
            </a:lvl4pPr>
            <a:lvl5pPr marL="2559705" indent="0">
              <a:buNone/>
              <a:defRPr sz="1300"/>
            </a:lvl5pPr>
            <a:lvl6pPr marL="3199631" indent="0">
              <a:buNone/>
              <a:defRPr sz="1300"/>
            </a:lvl6pPr>
            <a:lvl7pPr marL="3839559" indent="0">
              <a:buNone/>
              <a:defRPr sz="1300"/>
            </a:lvl7pPr>
            <a:lvl8pPr marL="4479485" indent="0">
              <a:buNone/>
              <a:defRPr sz="1300"/>
            </a:lvl8pPr>
            <a:lvl9pPr marL="5119411" indent="0">
              <a:buNone/>
              <a:defRPr sz="13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C419D89-0513-4573-98DF-3916773C3572}" type="datetimeFigureOut">
              <a:rPr lang="pt-BR" smtClean="0"/>
              <a:pPr/>
              <a:t>02/03/2014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26980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40080" y="384493"/>
            <a:ext cx="11521440" cy="1600200"/>
          </a:xfrm>
          <a:prstGeom prst="rect">
            <a:avLst/>
          </a:prstGeom>
        </p:spPr>
        <p:txBody>
          <a:bodyPr vert="horz" lIns="127985" tIns="63994" rIns="127985" bIns="63994"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640080" y="2240282"/>
            <a:ext cx="11521440" cy="6336348"/>
          </a:xfrm>
          <a:prstGeom prst="rect">
            <a:avLst/>
          </a:prstGeom>
        </p:spPr>
        <p:txBody>
          <a:bodyPr vert="horz" lIns="127985" tIns="63994" rIns="127985" bIns="63994"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640080" y="8898894"/>
            <a:ext cx="2987040" cy="511175"/>
          </a:xfrm>
          <a:prstGeom prst="rect">
            <a:avLst/>
          </a:prstGeom>
        </p:spPr>
        <p:txBody>
          <a:bodyPr vert="horz" lIns="127985" tIns="63994" rIns="127985" bIns="63994" rtlCol="0" anchor="ctr"/>
          <a:lstStyle>
            <a:lvl1pPr algn="l">
              <a:defRPr sz="1700">
                <a:solidFill>
                  <a:schemeClr val="tx1">
                    <a:tint val="75000"/>
                  </a:schemeClr>
                </a:solidFill>
              </a:defRPr>
            </a:lvl1pPr>
          </a:lstStyle>
          <a:p>
            <a:fld id="{2C419D89-0513-4573-98DF-3916773C3572}" type="datetimeFigureOut">
              <a:rPr lang="pt-BR" smtClean="0"/>
              <a:pPr/>
              <a:t>02/03/2014</a:t>
            </a:fld>
            <a:endParaRPr lang="pt-BR"/>
          </a:p>
        </p:txBody>
      </p:sp>
      <p:sp>
        <p:nvSpPr>
          <p:cNvPr id="5" name="Espaço Reservado para Rodapé 4"/>
          <p:cNvSpPr>
            <a:spLocks noGrp="1"/>
          </p:cNvSpPr>
          <p:nvPr>
            <p:ph type="ftr" sz="quarter" idx="3"/>
          </p:nvPr>
        </p:nvSpPr>
        <p:spPr>
          <a:xfrm>
            <a:off x="4373880" y="8898894"/>
            <a:ext cx="4053840" cy="511175"/>
          </a:xfrm>
          <a:prstGeom prst="rect">
            <a:avLst/>
          </a:prstGeom>
        </p:spPr>
        <p:txBody>
          <a:bodyPr vert="horz" lIns="127985" tIns="63994" rIns="127985" bIns="63994" rtlCol="0" anchor="ctr"/>
          <a:lstStyle>
            <a:lvl1pPr algn="ctr">
              <a:defRPr sz="17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9174480" y="8898894"/>
            <a:ext cx="2987040" cy="511175"/>
          </a:xfrm>
          <a:prstGeom prst="rect">
            <a:avLst/>
          </a:prstGeom>
        </p:spPr>
        <p:txBody>
          <a:bodyPr vert="horz" lIns="127985" tIns="63994" rIns="127985" bIns="63994" rtlCol="0" anchor="ctr"/>
          <a:lstStyle>
            <a:lvl1pPr algn="r">
              <a:defRPr sz="1700">
                <a:solidFill>
                  <a:schemeClr val="tx1">
                    <a:tint val="75000"/>
                  </a:schemeClr>
                </a:solidFill>
              </a:defRPr>
            </a:lvl1pPr>
          </a:lstStyle>
          <a:p>
            <a:fld id="{7D7E9254-E496-404C-8529-ADB6B22E8D94}" type="slidenum">
              <a:rPr lang="pt-BR" smtClean="0"/>
              <a:pPr/>
              <a:t>‹nº›</a:t>
            </a:fld>
            <a:endParaRPr lang="pt-BR"/>
          </a:p>
        </p:txBody>
      </p:sp>
    </p:spTree>
    <p:extLst>
      <p:ext uri="{BB962C8B-B14F-4D97-AF65-F5344CB8AC3E}">
        <p14:creationId xmlns:p14="http://schemas.microsoft.com/office/powerpoint/2010/main" xmlns="" val="192037511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775" r:id="rId13"/>
    <p:sldLayoutId id="2147483765" r:id="rId14"/>
    <p:sldLayoutId id="2147483768" r:id="rId15"/>
    <p:sldLayoutId id="2147483776" r:id="rId16"/>
    <p:sldLayoutId id="2147483769" r:id="rId17"/>
    <p:sldLayoutId id="2147483773" r:id="rId18"/>
  </p:sldLayoutIdLst>
  <p:txStyles>
    <p:titleStyle>
      <a:lvl1pPr algn="ctr" defTabSz="1279852" rtl="0" eaLnBrk="1" latinLnBrk="0" hangingPunct="1">
        <a:spcBef>
          <a:spcPct val="0"/>
        </a:spcBef>
        <a:buNone/>
        <a:defRPr sz="6200" kern="1200">
          <a:solidFill>
            <a:schemeClr val="tx1"/>
          </a:solidFill>
          <a:latin typeface="+mj-lt"/>
          <a:ea typeface="+mj-ea"/>
          <a:cs typeface="+mj-cs"/>
        </a:defRPr>
      </a:lvl1pPr>
    </p:titleStyle>
    <p:bodyStyle>
      <a:lvl1pPr marL="479945" indent="-479945" algn="l" defTabSz="127985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39881" indent="-399953" algn="l" defTabSz="127985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599816" indent="-319963" algn="l" defTabSz="1279852"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39742"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79668"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19594"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59520"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799449"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39375" indent="-319963" algn="l" defTabSz="127985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pt-BR"/>
      </a:defPPr>
      <a:lvl1pPr marL="0" algn="l" defTabSz="1279852" rtl="0" eaLnBrk="1" latinLnBrk="0" hangingPunct="1">
        <a:defRPr sz="2500" kern="1200">
          <a:solidFill>
            <a:schemeClr val="tx1"/>
          </a:solidFill>
          <a:latin typeface="+mn-lt"/>
          <a:ea typeface="+mn-ea"/>
          <a:cs typeface="+mn-cs"/>
        </a:defRPr>
      </a:lvl1pPr>
      <a:lvl2pPr marL="639926" algn="l" defTabSz="1279852" rtl="0" eaLnBrk="1" latinLnBrk="0" hangingPunct="1">
        <a:defRPr sz="2500" kern="1200">
          <a:solidFill>
            <a:schemeClr val="tx1"/>
          </a:solidFill>
          <a:latin typeface="+mn-lt"/>
          <a:ea typeface="+mn-ea"/>
          <a:cs typeface="+mn-cs"/>
        </a:defRPr>
      </a:lvl2pPr>
      <a:lvl3pPr marL="1279852" algn="l" defTabSz="1279852" rtl="0" eaLnBrk="1" latinLnBrk="0" hangingPunct="1">
        <a:defRPr sz="2500" kern="1200">
          <a:solidFill>
            <a:schemeClr val="tx1"/>
          </a:solidFill>
          <a:latin typeface="+mn-lt"/>
          <a:ea typeface="+mn-ea"/>
          <a:cs typeface="+mn-cs"/>
        </a:defRPr>
      </a:lvl3pPr>
      <a:lvl4pPr marL="1919778" algn="l" defTabSz="1279852" rtl="0" eaLnBrk="1" latinLnBrk="0" hangingPunct="1">
        <a:defRPr sz="2500" kern="1200">
          <a:solidFill>
            <a:schemeClr val="tx1"/>
          </a:solidFill>
          <a:latin typeface="+mn-lt"/>
          <a:ea typeface="+mn-ea"/>
          <a:cs typeface="+mn-cs"/>
        </a:defRPr>
      </a:lvl4pPr>
      <a:lvl5pPr marL="2559705" algn="l" defTabSz="1279852" rtl="0" eaLnBrk="1" latinLnBrk="0" hangingPunct="1">
        <a:defRPr sz="2500" kern="1200">
          <a:solidFill>
            <a:schemeClr val="tx1"/>
          </a:solidFill>
          <a:latin typeface="+mn-lt"/>
          <a:ea typeface="+mn-ea"/>
          <a:cs typeface="+mn-cs"/>
        </a:defRPr>
      </a:lvl5pPr>
      <a:lvl6pPr marL="3199631" algn="l" defTabSz="1279852" rtl="0" eaLnBrk="1" latinLnBrk="0" hangingPunct="1">
        <a:defRPr sz="2500" kern="1200">
          <a:solidFill>
            <a:schemeClr val="tx1"/>
          </a:solidFill>
          <a:latin typeface="+mn-lt"/>
          <a:ea typeface="+mn-ea"/>
          <a:cs typeface="+mn-cs"/>
        </a:defRPr>
      </a:lvl6pPr>
      <a:lvl7pPr marL="3839559" algn="l" defTabSz="1279852" rtl="0" eaLnBrk="1" latinLnBrk="0" hangingPunct="1">
        <a:defRPr sz="2500" kern="1200">
          <a:solidFill>
            <a:schemeClr val="tx1"/>
          </a:solidFill>
          <a:latin typeface="+mn-lt"/>
          <a:ea typeface="+mn-ea"/>
          <a:cs typeface="+mn-cs"/>
        </a:defRPr>
      </a:lvl7pPr>
      <a:lvl8pPr marL="4479485" algn="l" defTabSz="1279852" rtl="0" eaLnBrk="1" latinLnBrk="0" hangingPunct="1">
        <a:defRPr sz="2500" kern="1200">
          <a:solidFill>
            <a:schemeClr val="tx1"/>
          </a:solidFill>
          <a:latin typeface="+mn-lt"/>
          <a:ea typeface="+mn-ea"/>
          <a:cs typeface="+mn-cs"/>
        </a:defRPr>
      </a:lvl8pPr>
      <a:lvl9pPr marL="5119411" algn="l" defTabSz="1279852"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5.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70.png"/><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83.emf"/></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4.jpeg"/></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3.wdp"/><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4.jpe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95.emf"/><Relationship Id="rId4" Type="http://schemas.openxmlformats.org/officeDocument/2006/relationships/image" Target="../media/image94.emf"/></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36979"/>
        </a:solidFill>
        <a:effectLst/>
      </p:bgPr>
    </p:bg>
    <p:spTree>
      <p:nvGrpSpPr>
        <p:cNvPr id="1" name=""/>
        <p:cNvGrpSpPr/>
        <p:nvPr/>
      </p:nvGrpSpPr>
      <p:grpSpPr>
        <a:xfrm>
          <a:off x="0" y="0"/>
          <a:ext cx="0" cy="0"/>
          <a:chOff x="0" y="0"/>
          <a:chExt cx="0" cy="0"/>
        </a:xfrm>
      </p:grpSpPr>
      <p:sp>
        <p:nvSpPr>
          <p:cNvPr id="16" name="CaixaDeTexto 15"/>
          <p:cNvSpPr txBox="1"/>
          <p:nvPr/>
        </p:nvSpPr>
        <p:spPr>
          <a:xfrm>
            <a:off x="2280804" y="6906707"/>
            <a:ext cx="8343459" cy="553998"/>
          </a:xfrm>
          <a:prstGeom prst="rect">
            <a:avLst/>
          </a:prstGeom>
          <a:noFill/>
        </p:spPr>
        <p:txBody>
          <a:bodyPr wrap="square" rtlCol="0">
            <a:spAutoFit/>
          </a:bodyPr>
          <a:lstStyle/>
          <a:p>
            <a:r>
              <a:rPr lang="pt-BR" sz="3000" dirty="0" smtClean="0">
                <a:solidFill>
                  <a:schemeClr val="bg1"/>
                </a:solidFill>
                <a:latin typeface="Ebrima" pitchFamily="2" charset="0"/>
                <a:ea typeface="Ebrima" pitchFamily="2" charset="0"/>
                <a:cs typeface="Ebrima" pitchFamily="2" charset="0"/>
              </a:rPr>
              <a:t>RELATÓRIO DE IMPACTO AMBIENTAL – RIMA  </a:t>
            </a:r>
            <a:endParaRPr lang="pt-BR" sz="3000" dirty="0">
              <a:solidFill>
                <a:schemeClr val="bg1"/>
              </a:solidFill>
              <a:latin typeface="Ebrima" pitchFamily="2" charset="0"/>
              <a:ea typeface="Ebrima" pitchFamily="2" charset="0"/>
              <a:cs typeface="Ebrima" pitchFamily="2" charset="0"/>
            </a:endParaRPr>
          </a:p>
        </p:txBody>
      </p:sp>
      <p:sp>
        <p:nvSpPr>
          <p:cNvPr id="17" name="CaixaDeTexto 16"/>
          <p:cNvSpPr txBox="1"/>
          <p:nvPr/>
        </p:nvSpPr>
        <p:spPr>
          <a:xfrm>
            <a:off x="3220620" y="7695570"/>
            <a:ext cx="8343459" cy="400110"/>
          </a:xfrm>
          <a:prstGeom prst="rect">
            <a:avLst/>
          </a:prstGeom>
          <a:noFill/>
        </p:spPr>
        <p:txBody>
          <a:bodyPr wrap="square" rtlCol="0">
            <a:spAutoFit/>
          </a:bodyPr>
          <a:lstStyle/>
          <a:p>
            <a:r>
              <a:rPr lang="pt-BR" sz="2000" dirty="0" smtClean="0">
                <a:solidFill>
                  <a:schemeClr val="bg1"/>
                </a:solidFill>
                <a:latin typeface="Ebrima" pitchFamily="2" charset="0"/>
                <a:ea typeface="Ebrima" pitchFamily="2" charset="0"/>
                <a:cs typeface="Ebrima" pitchFamily="2" charset="0"/>
              </a:rPr>
              <a:t>ANEL VIÁRIO DE UBERABA – Uberaba-MG- 2014 </a:t>
            </a:r>
            <a:endParaRPr lang="pt-BR" sz="2000" dirty="0">
              <a:solidFill>
                <a:schemeClr val="bg1"/>
              </a:solidFill>
              <a:latin typeface="Ebrima" pitchFamily="2" charset="0"/>
              <a:ea typeface="Ebrima" pitchFamily="2" charset="0"/>
              <a:cs typeface="Ebrima" pitchFamily="2" charset="0"/>
            </a:endParaRPr>
          </a:p>
        </p:txBody>
      </p:sp>
      <p:cxnSp>
        <p:nvCxnSpPr>
          <p:cNvPr id="18" name="Conector reto 17"/>
          <p:cNvCxnSpPr/>
          <p:nvPr/>
        </p:nvCxnSpPr>
        <p:spPr>
          <a:xfrm>
            <a:off x="2115720" y="7581172"/>
            <a:ext cx="8343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2115720" y="8157236"/>
            <a:ext cx="83434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l="49207" t="18611" r="6074" b="37179"/>
          <a:stretch>
            <a:fillRect/>
          </a:stretch>
        </p:blipFill>
        <p:spPr bwMode="auto">
          <a:xfrm>
            <a:off x="1823604" y="620586"/>
            <a:ext cx="9283275" cy="6009122"/>
          </a:xfrm>
          <a:prstGeom prst="rect">
            <a:avLst/>
          </a:prstGeom>
          <a:ln w="228600" cap="sq" cmpd="thickThin">
            <a:solidFill>
              <a:schemeClr val="bg1"/>
            </a:solidFill>
            <a:prstDash val="solid"/>
            <a:miter lim="800000"/>
          </a:ln>
          <a:effectLst>
            <a:innerShdw blurRad="76200">
              <a:srgbClr val="000000"/>
            </a:inn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Imagem 8"/>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23604" y="620586"/>
            <a:ext cx="1950028" cy="1636121"/>
          </a:xfrm>
          <a:prstGeom prst="rect">
            <a:avLst/>
          </a:prstGeom>
        </p:spPr>
      </p:pic>
    </p:spTree>
    <p:extLst>
      <p:ext uri="{BB962C8B-B14F-4D97-AF65-F5344CB8AC3E}">
        <p14:creationId xmlns:p14="http://schemas.microsoft.com/office/powerpoint/2010/main" xmlns="" val="1916991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33989" y="908435"/>
            <a:ext cx="12309057" cy="7848302"/>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Sob a análise das quatro alternativas apresentadas, face às diretrizes supracitadas, a alternativa selecionada foi a de número 2, pelas razões a seguir expostas:</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Alternativa 1 foi descartada, pois, a malha urbana já ultrapassou o antigo Rodoanel Viário de Uberaba, especialmente na região do “Cadeião” e do bairro Residencial 2000, persistindo assim o conflito urbano existente e a demanda por obras de vultuosos investimentos;</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Alternativa 2 foi a escolhida para o desenvolvimento do Projeto Executivo de Engenharia para Construção do Anel Viário de Uberaba, Rodovias BR-050/BR-262/BR-464/MG-427, com extensão 65,72 km, por apresentar baixa interferência com áreas urbanizadas, nascentes e utilizar ao máximo o relevo representado pelas chapadas de topo das elevações.</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Alternativa 3 foi desconsiderada por aumentar o trajeto total do Anel em 3,21 Km, acrescer mais oito propriedades rurais aos atingidos e interferir com área de reserva legal de uma propriedade</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Por </a:t>
            </a:r>
            <a:r>
              <a:rPr lang="pt-BR" sz="1400" dirty="0">
                <a:latin typeface="Arial"/>
                <a:ea typeface="Times New Roman"/>
                <a:cs typeface="Times New Roman"/>
              </a:rPr>
              <a:t>último, a Alternativa 4 é mais longa e passa em um cenário muito mais sensível sob o ponto de vista ambiental, aumentando significativamente os </a:t>
            </a:r>
            <a:r>
              <a:rPr lang="pt-BR" sz="1400" dirty="0" smtClean="0">
                <a:latin typeface="Arial"/>
                <a:ea typeface="Times New Roman"/>
                <a:cs typeface="Times New Roman"/>
              </a:rPr>
              <a:t>impactos negativos </a:t>
            </a:r>
            <a:r>
              <a:rPr lang="pt-BR" sz="1400" dirty="0">
                <a:latin typeface="Arial"/>
                <a:ea typeface="Times New Roman"/>
                <a:cs typeface="Times New Roman"/>
              </a:rPr>
              <a:t>e seu potencial poluidor.</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pic>
        <p:nvPicPr>
          <p:cNvPr id="1026" name="Imagem 1" descr="http://www.uberaba.mg.gov.br/portal/acervo/noticias/2012/02%20-%20Fevereiro/02.02.2012/rodoanel.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42273" y="3308447"/>
            <a:ext cx="4492487" cy="2867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tângulo 5"/>
          <p:cNvSpPr/>
          <p:nvPr/>
        </p:nvSpPr>
        <p:spPr>
          <a:xfrm>
            <a:off x="8786054" y="3586091"/>
            <a:ext cx="3756992" cy="2492990"/>
          </a:xfrm>
          <a:prstGeom prst="rect">
            <a:avLst/>
          </a:prstGeom>
        </p:spPr>
        <p:txBody>
          <a:bodyPr wrap="square">
            <a:spAutoFit/>
          </a:bodyPr>
          <a:lstStyle/>
          <a:p>
            <a:pPr algn="just">
              <a:lnSpc>
                <a:spcPct val="150000"/>
              </a:lnSpc>
              <a:spcAft>
                <a:spcPts val="0"/>
              </a:spcAft>
              <a:tabLst>
                <a:tab pos="540385" algn="l"/>
              </a:tabLst>
            </a:pPr>
            <a:r>
              <a:rPr lang="pt-BR" dirty="0">
                <a:latin typeface="Arial"/>
                <a:ea typeface="Times New Roman"/>
                <a:cs typeface="Times New Roman"/>
              </a:rPr>
              <a:t>Face ao exposto, a Alternativa 2, que deu origem ao projeto executivo, é apresentada aqui como a mais viável e exequível ambiental e economicamente.</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7" name="Texto explicativo em seta para a esquerda 6"/>
          <p:cNvSpPr/>
          <p:nvPr/>
        </p:nvSpPr>
        <p:spPr>
          <a:xfrm>
            <a:off x="6808304" y="3717235"/>
            <a:ext cx="5734742" cy="2027582"/>
          </a:xfrm>
          <a:prstGeom prst="leftArrowCallout">
            <a:avLst/>
          </a:prstGeom>
          <a:noFill/>
          <a:ln>
            <a:gradFill>
              <a:gsLst>
                <a:gs pos="0">
                  <a:srgbClr val="000082"/>
                </a:gs>
                <a:gs pos="30000">
                  <a:srgbClr val="66008F"/>
                </a:gs>
                <a:gs pos="64999">
                  <a:srgbClr val="BA0066"/>
                </a:gs>
                <a:gs pos="89999">
                  <a:srgbClr val="FF0000"/>
                </a:gs>
                <a:gs pos="100000">
                  <a:srgbClr val="FF82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1" name="Grupo 10"/>
          <p:cNvGrpSpPr/>
          <p:nvPr/>
        </p:nvGrpSpPr>
        <p:grpSpPr>
          <a:xfrm>
            <a:off x="3180522" y="349482"/>
            <a:ext cx="5804452" cy="400110"/>
            <a:chOff x="3180522" y="349482"/>
            <a:chExt cx="5804452" cy="400110"/>
          </a:xfrm>
        </p:grpSpPr>
        <p:sp>
          <p:nvSpPr>
            <p:cNvPr id="12" name="Retângulo 11"/>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3" name="Conector reto 12"/>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760162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63943" y="842786"/>
            <a:ext cx="6702071" cy="7386638"/>
          </a:xfrm>
          <a:prstGeom prst="rect">
            <a:avLst/>
          </a:prstGeom>
        </p:spPr>
        <p:txBody>
          <a:bodyPr wrap="square" numCol="1" spcCol="720000">
            <a:spAutoFit/>
          </a:bodyPr>
          <a:lstStyle/>
          <a:p>
            <a:pPr algn="just">
              <a:lnSpc>
                <a:spcPct val="150000"/>
              </a:lnSpc>
              <a:spcAft>
                <a:spcPts val="0"/>
              </a:spcAft>
              <a:tabLst>
                <a:tab pos="540385" algn="l"/>
              </a:tabLst>
            </a:pPr>
            <a:r>
              <a:rPr lang="pt-BR" sz="1400" dirty="0" smtClean="0">
                <a:latin typeface="Arial"/>
                <a:ea typeface="Times New Roman"/>
                <a:cs typeface="Times New Roman"/>
              </a:rPr>
              <a:t>A </a:t>
            </a:r>
            <a:r>
              <a:rPr lang="pt-BR" sz="1400" dirty="0">
                <a:latin typeface="Arial"/>
                <a:ea typeface="Times New Roman"/>
                <a:cs typeface="Times New Roman"/>
              </a:rPr>
              <a:t>seguir, apresenta-se </a:t>
            </a:r>
            <a:r>
              <a:rPr lang="pt-BR" sz="1400" dirty="0" smtClean="0">
                <a:latin typeface="Arial"/>
                <a:ea typeface="Times New Roman"/>
                <a:cs typeface="Times New Roman"/>
              </a:rPr>
              <a:t>trechos da </a:t>
            </a:r>
            <a:r>
              <a:rPr lang="pt-BR" sz="1400" dirty="0">
                <a:latin typeface="Arial"/>
                <a:ea typeface="Times New Roman"/>
                <a:cs typeface="Times New Roman"/>
              </a:rPr>
              <a:t>caracterização ambiental realizada e sua análise frente o traçado ótimo escolhido para o Anel Viário de Uberaba.</a:t>
            </a:r>
            <a:r>
              <a:rPr lang="pt-BR" sz="1400" dirty="0">
                <a:latin typeface="Arial"/>
                <a:ea typeface="Calibri"/>
                <a:cs typeface="Times New Roman"/>
              </a:rPr>
              <a:t> O início dos trabalhos foi realizado na Fazenda Ventre </a:t>
            </a:r>
            <a:r>
              <a:rPr lang="pt-BR" sz="1400" dirty="0" smtClean="0">
                <a:latin typeface="Arial"/>
                <a:ea typeface="Calibri"/>
                <a:cs typeface="Times New Roman"/>
              </a:rPr>
              <a:t>Vivo, </a:t>
            </a:r>
            <a:r>
              <a:rPr lang="pt-BR" sz="1400" dirty="0">
                <a:latin typeface="Arial"/>
                <a:ea typeface="Calibri"/>
                <a:cs typeface="Times New Roman"/>
              </a:rPr>
              <a:t>localizada na BR 050 às margens do Córrego Jaú onde o ecossistema local foi </a:t>
            </a:r>
            <a:r>
              <a:rPr lang="pt-BR" sz="1400" dirty="0" smtClean="0">
                <a:latin typeface="Arial"/>
                <a:ea typeface="Calibri"/>
                <a:cs typeface="Times New Roman"/>
              </a:rPr>
              <a:t>caracterizado. </a:t>
            </a:r>
            <a:r>
              <a:rPr lang="pt-BR" sz="1400" dirty="0" smtClean="0">
                <a:latin typeface="Arial"/>
                <a:ea typeface="Times New Roman"/>
                <a:cs typeface="Times New Roman"/>
              </a:rPr>
              <a:t>Ressalta-se </a:t>
            </a:r>
            <a:r>
              <a:rPr lang="pt-BR" sz="1400" dirty="0">
                <a:latin typeface="Arial"/>
                <a:ea typeface="Times New Roman"/>
                <a:cs typeface="Times New Roman"/>
              </a:rPr>
              <a:t>que, a título de orientação</a:t>
            </a:r>
            <a:r>
              <a:rPr lang="pt-BR" b="1" dirty="0">
                <a:latin typeface="Arial"/>
                <a:ea typeface="Times New Roman"/>
                <a:cs typeface="Times New Roman"/>
              </a:rPr>
              <a:t>, </a:t>
            </a:r>
            <a:r>
              <a:rPr lang="pt-BR" b="1" dirty="0">
                <a:solidFill>
                  <a:srgbClr val="FF0000"/>
                </a:solidFill>
                <a:effectLst>
                  <a:outerShdw blurRad="38100" dist="38100" dir="2700000" algn="tl">
                    <a:srgbClr val="000000">
                      <a:alpha val="43137"/>
                    </a:srgbClr>
                  </a:outerShdw>
                </a:effectLst>
                <a:latin typeface="Arial"/>
                <a:ea typeface="Times New Roman"/>
                <a:cs typeface="Times New Roman"/>
              </a:rPr>
              <a:t>as setas vermelhas sobre as imagens indicam o trecho onde passará o Anel Viário</a:t>
            </a:r>
            <a:r>
              <a:rPr lang="pt-BR" b="1" dirty="0" smtClean="0">
                <a:solidFill>
                  <a:srgbClr val="FF0000"/>
                </a:solidFill>
                <a:effectLst>
                  <a:outerShdw blurRad="38100" dist="38100" dir="2700000" algn="tl">
                    <a:srgbClr val="000000">
                      <a:alpha val="43137"/>
                    </a:srgbClr>
                  </a:outerShdw>
                </a:effectLst>
                <a:latin typeface="Arial"/>
                <a:ea typeface="Times New Roman"/>
                <a:cs typeface="Times New Roman"/>
              </a:rPr>
              <a:t>.</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Na entrada da fazenda Ventre Vivo será construído o viaduto com as seguintes coordenadas e características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b="1" dirty="0">
                <a:latin typeface="Arial"/>
                <a:ea typeface="Times New Roman"/>
                <a:cs typeface="Times New Roman"/>
              </a:rPr>
              <a:t>Curva 1 (AC: 33º 12’ 19’’ / </a:t>
            </a:r>
            <a:r>
              <a:rPr lang="pt-BR" sz="1400" b="1" dirty="0" err="1">
                <a:latin typeface="Arial"/>
                <a:ea typeface="Times New Roman"/>
                <a:cs typeface="Times New Roman"/>
              </a:rPr>
              <a:t>Tg</a:t>
            </a:r>
            <a:r>
              <a:rPr lang="pt-BR" sz="1400" b="1" dirty="0">
                <a:latin typeface="Arial"/>
                <a:ea typeface="Times New Roman"/>
                <a:cs typeface="Times New Roman"/>
              </a:rPr>
              <a:t>: 298,162937 / Raio: 1000,000 / D: </a:t>
            </a:r>
            <a:r>
              <a:rPr lang="pt-BR" sz="1400" b="1" dirty="0" smtClean="0">
                <a:latin typeface="Arial"/>
                <a:ea typeface="Times New Roman"/>
                <a:cs typeface="Times New Roman"/>
              </a:rPr>
              <a:t>579,541)</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Este ponto não possui características ambientais relevantes que possam determinar mudanças no traçado do anel viário. Atravessando a Rodovia o traçado entra em terras da Fazenda </a:t>
            </a:r>
            <a:r>
              <a:rPr lang="pt-BR" sz="1400" dirty="0" err="1">
                <a:latin typeface="Arial"/>
                <a:ea typeface="Times New Roman"/>
                <a:cs typeface="Times New Roman"/>
              </a:rPr>
              <a:t>Verenã</a:t>
            </a:r>
            <a:r>
              <a:rPr lang="pt-BR" sz="1400" dirty="0">
                <a:latin typeface="Arial"/>
                <a:ea typeface="Times New Roman"/>
                <a:cs typeface="Times New Roman"/>
              </a:rPr>
              <a:t> Empresa Rural Agricultura e Pecuária </a:t>
            </a:r>
            <a:r>
              <a:rPr lang="pt-BR" sz="1400" dirty="0" err="1">
                <a:latin typeface="Arial"/>
                <a:ea typeface="Times New Roman"/>
                <a:cs typeface="Times New Roman"/>
              </a:rPr>
              <a:t>Ltda</a:t>
            </a:r>
            <a:r>
              <a:rPr lang="pt-BR" sz="1400" dirty="0">
                <a:latin typeface="Arial"/>
                <a:ea typeface="Times New Roman"/>
                <a:cs typeface="Times New Roman"/>
              </a:rPr>
              <a:t> (</a:t>
            </a:r>
            <a:r>
              <a:rPr lang="pt-BR" sz="1400" dirty="0" err="1">
                <a:latin typeface="Arial"/>
                <a:ea typeface="Times New Roman"/>
                <a:cs typeface="Times New Roman"/>
              </a:rPr>
              <a:t>Querênça</a:t>
            </a:r>
            <a:r>
              <a:rPr lang="pt-BR" sz="1400" dirty="0">
                <a:latin typeface="Arial"/>
                <a:ea typeface="Times New Roman"/>
                <a:cs typeface="Times New Roman"/>
              </a:rPr>
              <a:t>), Km 163 de propriedade do Sr. Roberto Gutierrez</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smtClean="0">
              <a:latin typeface="Arial"/>
              <a:ea typeface="Times New Roman"/>
              <a:cs typeface="Times New Roman"/>
            </a:endParaRPr>
          </a:p>
          <a:p>
            <a:pPr lvl="0" algn="just">
              <a:lnSpc>
                <a:spcPct val="150000"/>
              </a:lnSpc>
              <a:spcAft>
                <a:spcPts val="0"/>
              </a:spcAft>
              <a:tabLst>
                <a:tab pos="540385" algn="l"/>
              </a:tabLst>
            </a:pPr>
            <a:r>
              <a:rPr lang="pt-BR" sz="1400" b="1" dirty="0" smtClean="0">
                <a:solidFill>
                  <a:prstClr val="black"/>
                </a:solidFill>
                <a:latin typeface="Arial"/>
                <a:ea typeface="Times New Roman"/>
                <a:cs typeface="Times New Roman"/>
              </a:rPr>
              <a:t>Curva </a:t>
            </a:r>
            <a:r>
              <a:rPr lang="pt-BR" sz="1400" b="1" dirty="0">
                <a:solidFill>
                  <a:prstClr val="black"/>
                </a:solidFill>
                <a:latin typeface="Arial"/>
                <a:ea typeface="Times New Roman"/>
                <a:cs typeface="Times New Roman"/>
              </a:rPr>
              <a:t>4 (AC: 35º 05’ 37’’ / </a:t>
            </a:r>
            <a:r>
              <a:rPr lang="pt-BR" sz="1400" b="1" dirty="0" err="1">
                <a:solidFill>
                  <a:prstClr val="black"/>
                </a:solidFill>
                <a:latin typeface="Arial"/>
                <a:ea typeface="Times New Roman"/>
                <a:cs typeface="Times New Roman"/>
              </a:rPr>
              <a:t>Tg</a:t>
            </a:r>
            <a:r>
              <a:rPr lang="pt-BR" sz="1400" b="1" dirty="0">
                <a:solidFill>
                  <a:prstClr val="black"/>
                </a:solidFill>
                <a:latin typeface="Arial"/>
                <a:ea typeface="Times New Roman"/>
                <a:cs typeface="Times New Roman"/>
              </a:rPr>
              <a:t>: 379,436045 / Raio: 1200,000 / D: 734,998</a:t>
            </a:r>
            <a:r>
              <a:rPr lang="pt-BR" sz="1400" b="1" dirty="0" smtClean="0">
                <a:solidFill>
                  <a:prstClr val="black"/>
                </a:solidFill>
                <a:latin typeface="Arial"/>
                <a:ea typeface="Times New Roman"/>
                <a:cs typeface="Times New Roman"/>
              </a:rPr>
              <a:t>)</a:t>
            </a:r>
            <a:endParaRPr lang="pt-BR" sz="1400" dirty="0">
              <a:solidFill>
                <a:prstClr val="black"/>
              </a:solidFill>
              <a:latin typeface="Arial"/>
              <a:ea typeface="Times New Roman"/>
              <a:cs typeface="Times New Roman"/>
            </a:endParaRPr>
          </a:p>
          <a:p>
            <a:pPr lvl="0" algn="just">
              <a:lnSpc>
                <a:spcPct val="150000"/>
              </a:lnSpc>
              <a:spcAft>
                <a:spcPts val="0"/>
              </a:spcAft>
              <a:tabLst>
                <a:tab pos="540385" algn="l"/>
              </a:tabLst>
            </a:pPr>
            <a:r>
              <a:rPr lang="pt-BR" sz="1400" dirty="0">
                <a:solidFill>
                  <a:prstClr val="black"/>
                </a:solidFill>
                <a:latin typeface="Arial"/>
                <a:ea typeface="Times New Roman"/>
                <a:cs typeface="Times New Roman"/>
              </a:rPr>
              <a:t>O solo é classificado como sendo </a:t>
            </a:r>
            <a:r>
              <a:rPr lang="pt-BR" sz="1400" dirty="0" err="1">
                <a:solidFill>
                  <a:prstClr val="black"/>
                </a:solidFill>
                <a:latin typeface="Arial"/>
                <a:ea typeface="Times New Roman"/>
                <a:cs typeface="Times New Roman"/>
              </a:rPr>
              <a:t>latossolo</a:t>
            </a:r>
            <a:r>
              <a:rPr lang="pt-BR" sz="1400" dirty="0">
                <a:solidFill>
                  <a:prstClr val="black"/>
                </a:solidFill>
                <a:latin typeface="Arial"/>
                <a:ea typeface="Times New Roman"/>
                <a:cs typeface="Times New Roman"/>
              </a:rPr>
              <a:t> com afloramento de rochas (</a:t>
            </a:r>
            <a:r>
              <a:rPr lang="pt-BR" sz="1400" dirty="0" err="1">
                <a:solidFill>
                  <a:prstClr val="black"/>
                </a:solidFill>
                <a:latin typeface="Arial"/>
                <a:ea typeface="Times New Roman"/>
                <a:cs typeface="Times New Roman"/>
              </a:rPr>
              <a:t>tapiocanga</a:t>
            </a:r>
            <a:r>
              <a:rPr lang="pt-BR" sz="1400" dirty="0">
                <a:solidFill>
                  <a:prstClr val="black"/>
                </a:solidFill>
                <a:latin typeface="Arial"/>
                <a:ea typeface="Times New Roman"/>
                <a:cs typeface="Times New Roman"/>
              </a:rPr>
              <a:t>) a medida que se aproxima dos cursos d’água. Um pequeno remanescente florestal deverá ser suprimido para passagem da rodovia. Neste local não existe nascentes. O terreno possui declividade de aproximadamente 13 graus e é composto por grama boiadeiro e utilizado para pastagem de bovinos.</a:t>
            </a:r>
          </a:p>
          <a:p>
            <a:pPr algn="just">
              <a:lnSpc>
                <a:spcPct val="150000"/>
              </a:lnSpc>
              <a:spcAft>
                <a:spcPts val="0"/>
              </a:spcAft>
              <a:tabLst>
                <a:tab pos="540385" algn="l"/>
              </a:tabLst>
            </a:pPr>
            <a:endParaRPr lang="pt-BR" sz="1400" dirty="0">
              <a:latin typeface="Arial"/>
              <a:ea typeface="Times New Roman"/>
              <a:cs typeface="Times New Roman"/>
            </a:endParaRP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66014" y="1699591"/>
            <a:ext cx="5750397" cy="2450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tângulo 11"/>
          <p:cNvSpPr/>
          <p:nvPr/>
        </p:nvSpPr>
        <p:spPr>
          <a:xfrm>
            <a:off x="7633190" y="4149614"/>
            <a:ext cx="4695068" cy="276999"/>
          </a:xfrm>
          <a:prstGeom prst="rect">
            <a:avLst/>
          </a:prstGeom>
        </p:spPr>
        <p:txBody>
          <a:bodyPr wrap="none">
            <a:spAutoFit/>
          </a:bodyPr>
          <a:lstStyle/>
          <a:p>
            <a:r>
              <a:rPr lang="pt-BR" sz="1200" dirty="0">
                <a:latin typeface="Arial"/>
                <a:ea typeface="Times New Roman"/>
                <a:cs typeface="Times New Roman"/>
              </a:rPr>
              <a:t>Fazenda Ventre Vivo e Querença. Ambas separadas pela BR </a:t>
            </a:r>
            <a:r>
              <a:rPr lang="pt-BR" sz="1200" dirty="0" smtClean="0">
                <a:latin typeface="Arial"/>
                <a:ea typeface="Times New Roman"/>
                <a:cs typeface="Times New Roman"/>
              </a:rPr>
              <a:t>050</a:t>
            </a:r>
            <a:endParaRPr lang="pt-BR" dirty="0"/>
          </a:p>
        </p:txBody>
      </p:sp>
      <p:sp>
        <p:nvSpPr>
          <p:cNvPr id="9" name="Retângulo 8"/>
          <p:cNvSpPr/>
          <p:nvPr/>
        </p:nvSpPr>
        <p:spPr>
          <a:xfrm>
            <a:off x="8909565" y="7758419"/>
            <a:ext cx="2142318" cy="276999"/>
          </a:xfrm>
          <a:prstGeom prst="rect">
            <a:avLst/>
          </a:prstGeom>
        </p:spPr>
        <p:txBody>
          <a:bodyPr wrap="none">
            <a:spAutoFit/>
          </a:bodyPr>
          <a:lstStyle/>
          <a:p>
            <a:r>
              <a:rPr lang="pt-BR" sz="1200" dirty="0"/>
              <a:t>Trecho onde inicia-se a curva </a:t>
            </a:r>
            <a:r>
              <a:rPr lang="pt-BR" sz="1200" dirty="0" smtClean="0"/>
              <a:t>4</a:t>
            </a:r>
            <a:endParaRPr lang="pt-BR"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19472" y="5312399"/>
            <a:ext cx="4122506" cy="2446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Imagem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1" name="Grupo 10"/>
          <p:cNvGrpSpPr/>
          <p:nvPr/>
        </p:nvGrpSpPr>
        <p:grpSpPr>
          <a:xfrm>
            <a:off x="3180522" y="349482"/>
            <a:ext cx="5804452" cy="400110"/>
            <a:chOff x="3180522" y="349482"/>
            <a:chExt cx="5804452" cy="400110"/>
          </a:xfrm>
        </p:grpSpPr>
        <p:sp>
          <p:nvSpPr>
            <p:cNvPr id="14" name="Retângulo 13"/>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5" name="Conector reto 14"/>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854203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63943" y="1097279"/>
            <a:ext cx="6346407" cy="5909310"/>
          </a:xfrm>
          <a:prstGeom prst="rect">
            <a:avLst/>
          </a:prstGeom>
        </p:spPr>
        <p:txBody>
          <a:bodyPr wrap="square" numCol="1" spcCol="720000">
            <a:spAutoFit/>
          </a:bodyPr>
          <a:lstStyle/>
          <a:p>
            <a:pPr algn="just">
              <a:lnSpc>
                <a:spcPct val="150000"/>
              </a:lnSpc>
              <a:spcAft>
                <a:spcPts val="0"/>
              </a:spcAft>
              <a:tabLst>
                <a:tab pos="540385" algn="l"/>
              </a:tabLst>
            </a:pPr>
            <a:r>
              <a:rPr lang="pt-BR" sz="1400" b="1" dirty="0" smtClean="0">
                <a:latin typeface="Arial"/>
                <a:ea typeface="Times New Roman"/>
                <a:cs typeface="Times New Roman"/>
              </a:rPr>
              <a:t>Córrego </a:t>
            </a:r>
            <a:r>
              <a:rPr lang="pt-BR" sz="1400" b="1" dirty="0">
                <a:latin typeface="Arial"/>
                <a:ea typeface="Times New Roman"/>
                <a:cs typeface="Times New Roman"/>
              </a:rPr>
              <a:t>Cachoeirinha.</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Caracterizado por mata ciliar de </a:t>
            </a:r>
            <a:r>
              <a:rPr lang="pt-BR" sz="1400" dirty="0" err="1" smtClean="0">
                <a:latin typeface="Arial"/>
                <a:ea typeface="Times New Roman"/>
                <a:cs typeface="Times New Roman"/>
              </a:rPr>
              <a:t>5m</a:t>
            </a:r>
            <a:r>
              <a:rPr lang="pt-BR" sz="1400" dirty="0" smtClean="0">
                <a:latin typeface="Arial"/>
                <a:ea typeface="Times New Roman"/>
                <a:cs typeface="Times New Roman"/>
              </a:rPr>
              <a:t>, </a:t>
            </a:r>
            <a:r>
              <a:rPr lang="pt-BR" sz="1400" dirty="0">
                <a:latin typeface="Arial"/>
                <a:ea typeface="Times New Roman"/>
                <a:cs typeface="Times New Roman"/>
              </a:rPr>
              <a:t>em ambos os lados da calha, o córrego Cachoeirinha possui </a:t>
            </a:r>
            <a:r>
              <a:rPr lang="pt-BR" sz="1400" dirty="0" err="1" smtClean="0">
                <a:latin typeface="Arial"/>
                <a:ea typeface="Times New Roman"/>
                <a:cs typeface="Times New Roman"/>
              </a:rPr>
              <a:t>3m</a:t>
            </a:r>
            <a:r>
              <a:rPr lang="pt-BR" sz="1400" dirty="0" smtClean="0">
                <a:latin typeface="Arial"/>
                <a:ea typeface="Times New Roman"/>
                <a:cs typeface="Times New Roman"/>
              </a:rPr>
              <a:t> </a:t>
            </a:r>
            <a:r>
              <a:rPr lang="pt-BR" sz="1400" dirty="0">
                <a:latin typeface="Arial"/>
                <a:ea typeface="Times New Roman"/>
                <a:cs typeface="Times New Roman"/>
              </a:rPr>
              <a:t>de largura e </a:t>
            </a:r>
            <a:r>
              <a:rPr lang="pt-BR" sz="1400" dirty="0" err="1" smtClean="0">
                <a:latin typeface="Arial"/>
                <a:ea typeface="Times New Roman"/>
                <a:cs typeface="Times New Roman"/>
              </a:rPr>
              <a:t>0,6m</a:t>
            </a:r>
            <a:r>
              <a:rPr lang="pt-BR" sz="1400" dirty="0" smtClean="0">
                <a:latin typeface="Arial"/>
                <a:ea typeface="Times New Roman"/>
                <a:cs typeface="Times New Roman"/>
              </a:rPr>
              <a:t> </a:t>
            </a:r>
            <a:r>
              <a:rPr lang="pt-BR" sz="1400" dirty="0">
                <a:latin typeface="Arial"/>
                <a:ea typeface="Times New Roman"/>
                <a:cs typeface="Times New Roman"/>
              </a:rPr>
              <a:t>de </a:t>
            </a:r>
            <a:r>
              <a:rPr lang="pt-BR" sz="1400" dirty="0" smtClean="0">
                <a:latin typeface="Arial"/>
                <a:ea typeface="Times New Roman"/>
                <a:cs typeface="Times New Roman"/>
              </a:rPr>
              <a:t>profundidade. A </a:t>
            </a:r>
            <a:r>
              <a:rPr lang="pt-BR" sz="1400" dirty="0">
                <a:latin typeface="Arial"/>
                <a:ea typeface="Times New Roman"/>
                <a:cs typeface="Times New Roman"/>
              </a:rPr>
              <a:t>Área de Preservação Permanente é cercada limitando o acesso do gado ao córrego.</a:t>
            </a:r>
          </a:p>
          <a:p>
            <a:pPr algn="just">
              <a:lnSpc>
                <a:spcPct val="150000"/>
              </a:lnSpc>
              <a:spcAft>
                <a:spcPts val="0"/>
              </a:spcAft>
              <a:tabLst>
                <a:tab pos="540385" algn="l"/>
              </a:tabLst>
            </a:pPr>
            <a:r>
              <a:rPr lang="pt-BR" sz="1400" b="1" dirty="0">
                <a:latin typeface="Arial"/>
                <a:ea typeface="Times New Roman"/>
                <a:cs typeface="Times New Roman"/>
              </a:rPr>
              <a:t> </a:t>
            </a:r>
            <a:endParaRPr lang="pt-BR" sz="1400" dirty="0">
              <a:latin typeface="Arial"/>
              <a:ea typeface="Times New Roman"/>
              <a:cs typeface="Times New Roman"/>
            </a:endParaRPr>
          </a:p>
          <a:p>
            <a:pPr algn="just">
              <a:lnSpc>
                <a:spcPct val="150000"/>
              </a:lnSpc>
              <a:spcAft>
                <a:spcPts val="0"/>
              </a:spcAft>
              <a:tabLst>
                <a:tab pos="540385" algn="l"/>
              </a:tabLst>
            </a:pPr>
            <a:r>
              <a:rPr lang="pt-BR" sz="1400" b="1" dirty="0" smtClean="0">
                <a:latin typeface="Arial"/>
                <a:ea typeface="Times New Roman"/>
                <a:cs typeface="Times New Roman"/>
              </a:rPr>
              <a:t>Ponto </a:t>
            </a:r>
            <a:r>
              <a:rPr lang="pt-BR" sz="1400" b="1" dirty="0">
                <a:latin typeface="Arial"/>
                <a:ea typeface="Times New Roman"/>
                <a:cs typeface="Times New Roman"/>
              </a:rPr>
              <a:t>386</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Este ponto é caracterizado pela intervenção que será realizada para construção das pontes que atravessarão o Rio </a:t>
            </a:r>
            <a:r>
              <a:rPr lang="pt-BR" sz="1400" dirty="0" smtClean="0">
                <a:latin typeface="Arial"/>
                <a:ea typeface="Times New Roman"/>
                <a:cs typeface="Times New Roman"/>
              </a:rPr>
              <a:t>Uberaba. </a:t>
            </a:r>
            <a:r>
              <a:rPr lang="pt-BR" sz="1400" dirty="0">
                <a:latin typeface="Arial"/>
                <a:ea typeface="Times New Roman"/>
                <a:cs typeface="Times New Roman"/>
              </a:rPr>
              <a:t>As pontes terão aproximadamente 25 metros de comprimento cada uma. A mata ciliar no ponto é preservada mas não cercada. Tem </a:t>
            </a:r>
            <a:r>
              <a:rPr lang="pt-BR" sz="1400" dirty="0" err="1" smtClean="0">
                <a:latin typeface="Arial"/>
                <a:ea typeface="Times New Roman"/>
                <a:cs typeface="Times New Roman"/>
              </a:rPr>
              <a:t>2,5m</a:t>
            </a:r>
            <a:r>
              <a:rPr lang="pt-BR" sz="1400" dirty="0" smtClean="0">
                <a:latin typeface="Arial"/>
                <a:ea typeface="Times New Roman"/>
                <a:cs typeface="Times New Roman"/>
              </a:rPr>
              <a:t> </a:t>
            </a:r>
            <a:r>
              <a:rPr lang="pt-BR" sz="1400" dirty="0">
                <a:latin typeface="Arial"/>
                <a:ea typeface="Times New Roman"/>
                <a:cs typeface="Times New Roman"/>
              </a:rPr>
              <a:t>de vegetação no ponto 7815364 e </a:t>
            </a:r>
            <a:r>
              <a:rPr lang="pt-BR" sz="1400" dirty="0" err="1" smtClean="0">
                <a:latin typeface="Arial"/>
                <a:ea typeface="Times New Roman"/>
                <a:cs typeface="Times New Roman"/>
              </a:rPr>
              <a:t>45m</a:t>
            </a:r>
            <a:r>
              <a:rPr lang="pt-BR" sz="1400" dirty="0" smtClean="0">
                <a:latin typeface="Arial"/>
                <a:ea typeface="Times New Roman"/>
                <a:cs typeface="Times New Roman"/>
              </a:rPr>
              <a:t> </a:t>
            </a:r>
            <a:r>
              <a:rPr lang="pt-BR" sz="1400" dirty="0">
                <a:latin typeface="Arial"/>
                <a:ea typeface="Times New Roman"/>
                <a:cs typeface="Times New Roman"/>
              </a:rPr>
              <a:t>de vegetação no ponto 7815290. As terras no entorno são exploradas como pastagem e canaviais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smtClean="0">
              <a:latin typeface="Arial"/>
              <a:ea typeface="Times New Roman"/>
              <a:cs typeface="Times New Roman"/>
            </a:endParaRPr>
          </a:p>
          <a:p>
            <a:pPr lvl="0" algn="just">
              <a:lnSpc>
                <a:spcPct val="150000"/>
              </a:lnSpc>
              <a:spcAft>
                <a:spcPts val="0"/>
              </a:spcAft>
              <a:tabLst>
                <a:tab pos="540385" algn="l"/>
              </a:tabLst>
            </a:pPr>
            <a:r>
              <a:rPr lang="pt-BR" sz="1400" b="1" dirty="0" smtClean="0">
                <a:solidFill>
                  <a:prstClr val="black"/>
                </a:solidFill>
                <a:latin typeface="Arial"/>
                <a:ea typeface="Times New Roman"/>
                <a:cs typeface="Times New Roman"/>
              </a:rPr>
              <a:t>Curva </a:t>
            </a:r>
            <a:r>
              <a:rPr lang="pt-BR" sz="1400" b="1" dirty="0">
                <a:solidFill>
                  <a:prstClr val="black"/>
                </a:solidFill>
                <a:latin typeface="Arial"/>
                <a:ea typeface="Times New Roman"/>
                <a:cs typeface="Times New Roman"/>
              </a:rPr>
              <a:t>6 (AC: 11º 05’ 36’’ / </a:t>
            </a:r>
            <a:r>
              <a:rPr lang="pt-BR" sz="1400" b="1" dirty="0" err="1">
                <a:solidFill>
                  <a:prstClr val="black"/>
                </a:solidFill>
                <a:latin typeface="Arial"/>
                <a:ea typeface="Times New Roman"/>
                <a:cs typeface="Times New Roman"/>
              </a:rPr>
              <a:t>Tg</a:t>
            </a:r>
            <a:r>
              <a:rPr lang="pt-BR" sz="1400" b="1" dirty="0">
                <a:solidFill>
                  <a:prstClr val="black"/>
                </a:solidFill>
                <a:latin typeface="Arial"/>
                <a:ea typeface="Times New Roman"/>
                <a:cs typeface="Times New Roman"/>
              </a:rPr>
              <a:t>: 97,111109 / Raio: 1000,000 / D: 193,615)</a:t>
            </a:r>
            <a:endParaRPr lang="pt-BR" sz="1400" dirty="0">
              <a:solidFill>
                <a:prstClr val="black"/>
              </a:solidFill>
              <a:latin typeface="Arial"/>
              <a:ea typeface="Times New Roman"/>
              <a:cs typeface="Times New Roman"/>
            </a:endParaRPr>
          </a:p>
          <a:p>
            <a:pPr lvl="0" algn="just">
              <a:lnSpc>
                <a:spcPct val="150000"/>
              </a:lnSpc>
              <a:spcAft>
                <a:spcPts val="0"/>
              </a:spcAft>
              <a:tabLst>
                <a:tab pos="540385" algn="l"/>
              </a:tabLst>
            </a:pPr>
            <a:r>
              <a:rPr lang="pt-BR" sz="1400" dirty="0">
                <a:solidFill>
                  <a:prstClr val="black"/>
                </a:solidFill>
                <a:latin typeface="Arial"/>
                <a:ea typeface="Times New Roman"/>
                <a:cs typeface="Times New Roman"/>
              </a:rPr>
              <a:t>Ao entrar no Rancho </a:t>
            </a:r>
            <a:r>
              <a:rPr lang="pt-BR" sz="1400" dirty="0" err="1">
                <a:solidFill>
                  <a:prstClr val="black"/>
                </a:solidFill>
                <a:latin typeface="Arial"/>
                <a:ea typeface="Times New Roman"/>
                <a:cs typeface="Times New Roman"/>
              </a:rPr>
              <a:t>Prodoma</a:t>
            </a:r>
            <a:r>
              <a:rPr lang="pt-BR" sz="1400" dirty="0">
                <a:solidFill>
                  <a:prstClr val="black"/>
                </a:solidFill>
                <a:latin typeface="Arial"/>
                <a:ea typeface="Times New Roman"/>
                <a:cs typeface="Times New Roman"/>
              </a:rPr>
              <a:t> o </a:t>
            </a:r>
            <a:r>
              <a:rPr lang="pt-BR" sz="1400" dirty="0" err="1">
                <a:solidFill>
                  <a:prstClr val="black"/>
                </a:solidFill>
                <a:latin typeface="Arial"/>
                <a:ea typeface="Times New Roman"/>
                <a:cs typeface="Times New Roman"/>
              </a:rPr>
              <a:t>poliduto</a:t>
            </a:r>
            <a:r>
              <a:rPr lang="pt-BR" sz="1400" dirty="0">
                <a:solidFill>
                  <a:prstClr val="black"/>
                </a:solidFill>
                <a:latin typeface="Arial"/>
                <a:ea typeface="Times New Roman"/>
                <a:cs typeface="Times New Roman"/>
              </a:rPr>
              <a:t> cortará a rodovia do anel viário no ponto </a:t>
            </a:r>
            <a:r>
              <a:rPr lang="pt-BR" sz="1400" dirty="0" err="1">
                <a:solidFill>
                  <a:prstClr val="black"/>
                </a:solidFill>
                <a:latin typeface="Arial"/>
                <a:ea typeface="Times New Roman"/>
                <a:cs typeface="Times New Roman"/>
              </a:rPr>
              <a:t>UTM</a:t>
            </a:r>
            <a:r>
              <a:rPr lang="pt-BR" sz="1400" dirty="0">
                <a:solidFill>
                  <a:prstClr val="black"/>
                </a:solidFill>
                <a:latin typeface="Arial"/>
                <a:ea typeface="Times New Roman"/>
                <a:cs typeface="Times New Roman"/>
              </a:rPr>
              <a:t> 7811899 onde inicia-se a curva 7. O local é caracterizado como sendo de pastagem de capim </a:t>
            </a:r>
            <a:r>
              <a:rPr lang="pt-BR" sz="1400" dirty="0" err="1">
                <a:solidFill>
                  <a:prstClr val="black"/>
                </a:solidFill>
                <a:latin typeface="Arial"/>
                <a:ea typeface="Times New Roman"/>
                <a:cs typeface="Times New Roman"/>
              </a:rPr>
              <a:t>brachiara</a:t>
            </a:r>
            <a:r>
              <a:rPr lang="pt-BR" sz="1400" dirty="0">
                <a:solidFill>
                  <a:prstClr val="black"/>
                </a:solidFill>
                <a:latin typeface="Arial"/>
                <a:ea typeface="Times New Roman"/>
                <a:cs typeface="Times New Roman"/>
              </a:rPr>
              <a:t> havendo poucos representantes arbóreos.</a:t>
            </a:r>
          </a:p>
        </p:txBody>
      </p:sp>
      <p:sp>
        <p:nvSpPr>
          <p:cNvPr id="11" name="Retângulo 10"/>
          <p:cNvSpPr/>
          <p:nvPr/>
        </p:nvSpPr>
        <p:spPr>
          <a:xfrm>
            <a:off x="7688742" y="6008945"/>
            <a:ext cx="4868256" cy="276999"/>
          </a:xfrm>
          <a:prstGeom prst="rect">
            <a:avLst/>
          </a:prstGeom>
        </p:spPr>
        <p:txBody>
          <a:bodyPr wrap="none">
            <a:spAutoFit/>
          </a:bodyPr>
          <a:lstStyle/>
          <a:p>
            <a:r>
              <a:rPr lang="pt-BR" sz="1200" dirty="0"/>
              <a:t>Ponto do Rio Uberaba que sofrerá intervenção para construção das </a:t>
            </a:r>
            <a:r>
              <a:rPr lang="pt-BR" sz="1200" dirty="0" smtClean="0"/>
              <a:t>pontes</a:t>
            </a:r>
            <a:endParaRPr lang="pt-BR" dirty="0"/>
          </a:p>
        </p:txBody>
      </p:sp>
      <p:sp>
        <p:nvSpPr>
          <p:cNvPr id="12" name="Retângulo 11"/>
          <p:cNvSpPr/>
          <p:nvPr/>
        </p:nvSpPr>
        <p:spPr>
          <a:xfrm>
            <a:off x="7405100" y="3073404"/>
            <a:ext cx="4965783" cy="276999"/>
          </a:xfrm>
          <a:prstGeom prst="rect">
            <a:avLst/>
          </a:prstGeom>
        </p:spPr>
        <p:txBody>
          <a:bodyPr wrap="none">
            <a:spAutoFit/>
          </a:bodyPr>
          <a:lstStyle/>
          <a:p>
            <a:r>
              <a:rPr lang="pt-BR" sz="1200" dirty="0"/>
              <a:t>Córrego Cachoeirinha. No detalhe o ponto onde mesmo sofrerá </a:t>
            </a:r>
            <a:r>
              <a:rPr lang="pt-BR" sz="1200" dirty="0" smtClean="0"/>
              <a:t>intervenção</a:t>
            </a:r>
            <a:endParaRPr lang="pt-B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47297" y="1217719"/>
            <a:ext cx="5681390" cy="18556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47297" y="3701861"/>
            <a:ext cx="5681390" cy="2307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tângulo 13"/>
          <p:cNvSpPr/>
          <p:nvPr/>
        </p:nvSpPr>
        <p:spPr>
          <a:xfrm>
            <a:off x="8155995" y="8647177"/>
            <a:ext cx="3292504" cy="276999"/>
          </a:xfrm>
          <a:prstGeom prst="rect">
            <a:avLst/>
          </a:prstGeom>
        </p:spPr>
        <p:txBody>
          <a:bodyPr wrap="none">
            <a:spAutoFit/>
          </a:bodyPr>
          <a:lstStyle/>
          <a:p>
            <a:r>
              <a:rPr lang="pt-BR" sz="1200" dirty="0"/>
              <a:t>Foto da vegetação composta por capim </a:t>
            </a:r>
            <a:r>
              <a:rPr lang="pt-BR" sz="1200" dirty="0" err="1"/>
              <a:t>brachiaria</a:t>
            </a:r>
            <a:endParaRPr lang="pt-BR" dirty="0"/>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47297" y="6536758"/>
            <a:ext cx="5681390" cy="2062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Imagem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6" name="Grupo 15"/>
          <p:cNvGrpSpPr/>
          <p:nvPr/>
        </p:nvGrpSpPr>
        <p:grpSpPr>
          <a:xfrm>
            <a:off x="3180522" y="349482"/>
            <a:ext cx="5804452" cy="400110"/>
            <a:chOff x="3180522" y="349482"/>
            <a:chExt cx="5804452" cy="400110"/>
          </a:xfrm>
        </p:grpSpPr>
        <p:sp>
          <p:nvSpPr>
            <p:cNvPr id="17" name="Retângulo 1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8" name="Conector reto 1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14050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63942" y="1097279"/>
            <a:ext cx="11921431" cy="3431709"/>
          </a:xfrm>
          <a:prstGeom prst="rect">
            <a:avLst/>
          </a:prstGeom>
        </p:spPr>
        <p:txBody>
          <a:bodyPr wrap="square" numCol="1" spcCol="720000">
            <a:spAutoFit/>
          </a:bodyPr>
          <a:lstStyle/>
          <a:p>
            <a:pPr algn="just">
              <a:lnSpc>
                <a:spcPct val="150000"/>
              </a:lnSpc>
              <a:spcAft>
                <a:spcPts val="0"/>
              </a:spcAft>
              <a:tabLst>
                <a:tab pos="540385" algn="l"/>
              </a:tabLst>
            </a:pPr>
            <a:r>
              <a:rPr lang="pt-BR" sz="1400" b="1" dirty="0" smtClean="0">
                <a:latin typeface="Arial"/>
                <a:ea typeface="Times New Roman"/>
                <a:cs typeface="Times New Roman"/>
              </a:rPr>
              <a:t> </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b="1" dirty="0" smtClean="0">
                <a:latin typeface="Arial"/>
                <a:ea typeface="Times New Roman"/>
                <a:cs typeface="Times New Roman"/>
              </a:rPr>
              <a:t>Curva 9 (AC: 44º 29’ 38’’ / </a:t>
            </a:r>
            <a:r>
              <a:rPr lang="pt-BR" sz="1400" b="1" dirty="0" err="1" smtClean="0">
                <a:latin typeface="Arial"/>
                <a:ea typeface="Times New Roman"/>
                <a:cs typeface="Times New Roman"/>
              </a:rPr>
              <a:t>Tg</a:t>
            </a:r>
            <a:r>
              <a:rPr lang="pt-BR" sz="1400" b="1" dirty="0" smtClean="0">
                <a:latin typeface="Arial"/>
                <a:ea typeface="Times New Roman"/>
                <a:cs typeface="Times New Roman"/>
              </a:rPr>
              <a:t>: 409,048985 / Raio: 1000,000 / D: 776,566)</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b="1" dirty="0" smtClean="0">
                <a:latin typeface="Arial"/>
                <a:ea typeface="Times New Roman"/>
                <a:cs typeface="Times New Roman"/>
              </a:rPr>
              <a:t>Trevo de entroncamento do Anel Viário com Rodovia MG 427</a:t>
            </a:r>
            <a:endParaRPr lang="pt-BR" sz="1400" dirty="0" smtClean="0">
              <a:latin typeface="Arial"/>
              <a:ea typeface="Times New Roman"/>
              <a:cs typeface="Times New Roman"/>
            </a:endParaRPr>
          </a:p>
          <a:p>
            <a:pPr>
              <a:lnSpc>
                <a:spcPct val="150000"/>
              </a:lnSpc>
            </a:pPr>
            <a:r>
              <a:rPr lang="pt-BR" sz="1400" dirty="0" smtClean="0">
                <a:latin typeface="Arial"/>
                <a:ea typeface="Times New Roman"/>
                <a:cs typeface="Times New Roman"/>
              </a:rPr>
              <a:t>Cortará 02 córregos. São eles: Lemes 1 e Lemes 2 . Ambos possuem mata ciliar preservada com calha do córrego na média de </a:t>
            </a:r>
            <a:r>
              <a:rPr lang="pt-BR" sz="1400" dirty="0" err="1" smtClean="0">
                <a:latin typeface="Arial"/>
                <a:ea typeface="Times New Roman"/>
                <a:cs typeface="Times New Roman"/>
              </a:rPr>
              <a:t>2,5m</a:t>
            </a:r>
            <a:r>
              <a:rPr lang="pt-BR" sz="1400" dirty="0" smtClean="0">
                <a:latin typeface="Arial"/>
                <a:ea typeface="Times New Roman"/>
                <a:cs typeface="Times New Roman"/>
              </a:rPr>
              <a:t> de largura e </a:t>
            </a:r>
            <a:r>
              <a:rPr lang="pt-BR" sz="1400" dirty="0" err="1" smtClean="0">
                <a:latin typeface="Arial"/>
                <a:ea typeface="Times New Roman"/>
                <a:cs typeface="Times New Roman"/>
              </a:rPr>
              <a:t>0,9m</a:t>
            </a:r>
            <a:r>
              <a:rPr lang="pt-BR" sz="1400" dirty="0" smtClean="0">
                <a:latin typeface="Arial"/>
                <a:ea typeface="Times New Roman"/>
                <a:cs typeface="Times New Roman"/>
              </a:rPr>
              <a:t> de profundidade. As coordenadas </a:t>
            </a:r>
            <a:r>
              <a:rPr lang="pt-BR" sz="1400" dirty="0" err="1" smtClean="0">
                <a:latin typeface="Arial"/>
                <a:ea typeface="Times New Roman"/>
                <a:cs typeface="Times New Roman"/>
              </a:rPr>
              <a:t>UTM</a:t>
            </a:r>
            <a:r>
              <a:rPr lang="pt-BR" sz="1400" dirty="0" smtClean="0">
                <a:latin typeface="Arial"/>
                <a:ea typeface="Times New Roman"/>
                <a:cs typeface="Times New Roman"/>
              </a:rPr>
              <a:t> referentes ao eixo central da rodovia que cortará os córregos são: 7805537; 7805475; 7805444 e 7805403</a:t>
            </a:r>
          </a:p>
          <a:p>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 área é caracterizada pela presença do capim </a:t>
            </a:r>
            <a:r>
              <a:rPr lang="pt-BR" sz="1400" dirty="0" err="1" smtClean="0">
                <a:latin typeface="Arial"/>
                <a:ea typeface="Times New Roman"/>
                <a:cs typeface="Times New Roman"/>
              </a:rPr>
              <a:t>brachiaria</a:t>
            </a:r>
            <a:r>
              <a:rPr lang="pt-BR" sz="1400" dirty="0" smtClean="0">
                <a:latin typeface="Arial"/>
                <a:ea typeface="Times New Roman"/>
                <a:cs typeface="Times New Roman"/>
              </a:rPr>
              <a:t> sendo explorada como pasto para atividade de bovinocultura. A mata ciliar está preservada e possui aproximadamente </a:t>
            </a:r>
            <a:r>
              <a:rPr lang="pt-BR" sz="1400" dirty="0" err="1" smtClean="0">
                <a:latin typeface="Arial"/>
                <a:ea typeface="Times New Roman"/>
                <a:cs typeface="Times New Roman"/>
              </a:rPr>
              <a:t>20m</a:t>
            </a:r>
            <a:r>
              <a:rPr lang="pt-BR" sz="1400" dirty="0" smtClean="0">
                <a:latin typeface="Arial"/>
                <a:ea typeface="Times New Roman"/>
                <a:cs typeface="Times New Roman"/>
              </a:rPr>
              <a:t> de largura em cada margem dos córregos.</a:t>
            </a:r>
          </a:p>
          <a:p>
            <a:pPr algn="just">
              <a:lnSpc>
                <a:spcPct val="150000"/>
              </a:lnSpc>
              <a:spcAft>
                <a:spcPts val="0"/>
              </a:spcAft>
              <a:tabLst>
                <a:tab pos="540385" algn="l"/>
              </a:tabLst>
            </a:pPr>
            <a:endParaRPr lang="pt-BR" sz="1400" dirty="0">
              <a:latin typeface="Arial"/>
              <a:ea typeface="Times New Roman"/>
              <a:cs typeface="Times New Roman"/>
            </a:endParaRPr>
          </a:p>
          <a:p>
            <a:endParaRPr lang="pt-BR" sz="1400" dirty="0">
              <a:effectLst/>
              <a:latin typeface="Arial"/>
              <a:ea typeface="Times New Roman"/>
              <a:cs typeface="Times New Roman"/>
            </a:endParaRPr>
          </a:p>
        </p:txBody>
      </p:sp>
      <p:sp>
        <p:nvSpPr>
          <p:cNvPr id="13" name="Retângulo 12"/>
          <p:cNvSpPr/>
          <p:nvPr/>
        </p:nvSpPr>
        <p:spPr>
          <a:xfrm>
            <a:off x="4503650" y="8029850"/>
            <a:ext cx="4273221" cy="276999"/>
          </a:xfrm>
          <a:prstGeom prst="rect">
            <a:avLst/>
          </a:prstGeom>
        </p:spPr>
        <p:txBody>
          <a:bodyPr wrap="none">
            <a:spAutoFit/>
          </a:bodyPr>
          <a:lstStyle/>
          <a:p>
            <a:r>
              <a:rPr lang="pt-BR" sz="1200" dirty="0"/>
              <a:t>Ponto onde os córregos Lemes 1 e Lemes 2 sofrerão intervenções</a:t>
            </a:r>
            <a:endParaRPr lang="pt-BR"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84479" y="4062840"/>
            <a:ext cx="6438682" cy="37900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Imagem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2" name="Grupo 11"/>
          <p:cNvGrpSpPr/>
          <p:nvPr/>
        </p:nvGrpSpPr>
        <p:grpSpPr>
          <a:xfrm>
            <a:off x="3180522" y="349482"/>
            <a:ext cx="5804452" cy="400110"/>
            <a:chOff x="3180522" y="349482"/>
            <a:chExt cx="5804452" cy="400110"/>
          </a:xfrm>
        </p:grpSpPr>
        <p:sp>
          <p:nvSpPr>
            <p:cNvPr id="14" name="Retângulo 13"/>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5" name="Conector reto 14"/>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0360621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33989" y="861836"/>
            <a:ext cx="6643061" cy="7201972"/>
          </a:xfrm>
          <a:prstGeom prst="rect">
            <a:avLst/>
          </a:prstGeom>
        </p:spPr>
        <p:txBody>
          <a:bodyPr wrap="square" numCol="1" spcCol="720000">
            <a:spAutoFit/>
          </a:bodyPr>
          <a:lstStyle/>
          <a:p>
            <a:pPr algn="just">
              <a:lnSpc>
                <a:spcPct val="150000"/>
              </a:lnSpc>
              <a:spcAft>
                <a:spcPts val="0"/>
              </a:spcAft>
              <a:tabLst>
                <a:tab pos="540385" algn="l"/>
              </a:tabLst>
            </a:pPr>
            <a:r>
              <a:rPr lang="pt-BR" sz="1400" b="1" dirty="0" smtClean="0">
                <a:latin typeface="Arial"/>
                <a:ea typeface="Times New Roman"/>
                <a:cs typeface="Times New Roman"/>
              </a:rPr>
              <a:t>Córrego </a:t>
            </a:r>
            <a:r>
              <a:rPr lang="pt-BR" sz="1400" b="1" dirty="0">
                <a:latin typeface="Arial"/>
                <a:ea typeface="Times New Roman"/>
                <a:cs typeface="Times New Roman"/>
              </a:rPr>
              <a:t>das Gameleiras </a:t>
            </a:r>
            <a:endParaRPr lang="pt-BR" sz="1400" b="1"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 </a:t>
            </a:r>
            <a:r>
              <a:rPr lang="pt-BR" sz="1400" dirty="0">
                <a:latin typeface="Arial"/>
                <a:ea typeface="Times New Roman"/>
                <a:cs typeface="Times New Roman"/>
              </a:rPr>
              <a:t>Córrego das Gameleiras é caracterizado como sendo área de brejos (vereda) com solos </a:t>
            </a:r>
            <a:r>
              <a:rPr lang="pt-BR" sz="1400" dirty="0" err="1">
                <a:latin typeface="Arial"/>
                <a:ea typeface="Times New Roman"/>
                <a:cs typeface="Times New Roman"/>
              </a:rPr>
              <a:t>hidromórficos</a:t>
            </a:r>
            <a:r>
              <a:rPr lang="pt-BR" sz="1400" dirty="0">
                <a:latin typeface="Arial"/>
                <a:ea typeface="Times New Roman"/>
                <a:cs typeface="Times New Roman"/>
              </a:rPr>
              <a:t> e presença marcante da palmeira Buriti (</a:t>
            </a:r>
            <a:r>
              <a:rPr lang="pt-BR" sz="1400" dirty="0" err="1">
                <a:latin typeface="Arial"/>
                <a:ea typeface="Times New Roman"/>
                <a:cs typeface="Times New Roman"/>
              </a:rPr>
              <a:t>Mauritia</a:t>
            </a:r>
            <a:r>
              <a:rPr lang="pt-BR" sz="1400" dirty="0">
                <a:latin typeface="Arial"/>
                <a:ea typeface="Times New Roman"/>
                <a:cs typeface="Times New Roman"/>
              </a:rPr>
              <a:t> flexuosa). Possui largura total (</a:t>
            </a:r>
            <a:r>
              <a:rPr lang="pt-BR" sz="1400" dirty="0" err="1">
                <a:latin typeface="Arial"/>
                <a:ea typeface="Times New Roman"/>
                <a:cs typeface="Times New Roman"/>
              </a:rPr>
              <a:t>incluíndo</a:t>
            </a:r>
            <a:r>
              <a:rPr lang="pt-BR" sz="1400" dirty="0">
                <a:latin typeface="Arial"/>
                <a:ea typeface="Times New Roman"/>
                <a:cs typeface="Times New Roman"/>
              </a:rPr>
              <a:t> a APP) de </a:t>
            </a:r>
            <a:r>
              <a:rPr lang="pt-BR" sz="1400" dirty="0" err="1" smtClean="0">
                <a:latin typeface="Arial"/>
                <a:ea typeface="Times New Roman"/>
                <a:cs typeface="Times New Roman"/>
              </a:rPr>
              <a:t>100m</a:t>
            </a:r>
            <a:r>
              <a:rPr lang="pt-BR" sz="1400" dirty="0" smtClean="0">
                <a:latin typeface="Arial"/>
                <a:ea typeface="Times New Roman"/>
                <a:cs typeface="Times New Roman"/>
              </a:rPr>
              <a:t>. </a:t>
            </a:r>
            <a:r>
              <a:rPr lang="pt-BR" sz="1400" dirty="0">
                <a:latin typeface="Arial"/>
                <a:ea typeface="Times New Roman"/>
                <a:cs typeface="Times New Roman"/>
              </a:rPr>
              <a:t>A </a:t>
            </a:r>
            <a:r>
              <a:rPr lang="pt-BR" sz="1400" dirty="0" err="1">
                <a:latin typeface="Arial"/>
                <a:ea typeface="Times New Roman"/>
                <a:cs typeface="Times New Roman"/>
              </a:rPr>
              <a:t>avifauna</a:t>
            </a:r>
            <a:r>
              <a:rPr lang="pt-BR" sz="1400" dirty="0">
                <a:latin typeface="Arial"/>
                <a:ea typeface="Times New Roman"/>
                <a:cs typeface="Times New Roman"/>
              </a:rPr>
              <a:t> local é representada principalmente por </a:t>
            </a:r>
            <a:r>
              <a:rPr lang="pt-BR" sz="1400" dirty="0" err="1">
                <a:latin typeface="Arial"/>
                <a:ea typeface="Times New Roman"/>
                <a:cs typeface="Times New Roman"/>
              </a:rPr>
              <a:t>curicacas</a:t>
            </a:r>
            <a:r>
              <a:rPr lang="pt-BR" sz="1400" dirty="0">
                <a:latin typeface="Arial"/>
                <a:ea typeface="Times New Roman"/>
                <a:cs typeface="Times New Roman"/>
              </a:rPr>
              <a:t> </a:t>
            </a:r>
            <a:r>
              <a:rPr lang="pt-BR" sz="1400" dirty="0" smtClean="0">
                <a:latin typeface="Arial"/>
                <a:ea typeface="Times New Roman"/>
                <a:cs typeface="Times New Roman"/>
              </a:rPr>
              <a:t>que </a:t>
            </a:r>
            <a:r>
              <a:rPr lang="pt-BR" sz="1400" dirty="0">
                <a:latin typeface="Arial"/>
                <a:ea typeface="Times New Roman"/>
                <a:cs typeface="Times New Roman"/>
              </a:rPr>
              <a:t>habita desde a Colômbia até a o extremo sul da América do Sul, bem como parte do Brasil. Tais aves medem cerca de </a:t>
            </a:r>
            <a:r>
              <a:rPr lang="pt-BR" sz="1400" dirty="0" err="1" smtClean="0">
                <a:latin typeface="Arial"/>
                <a:ea typeface="Times New Roman"/>
                <a:cs typeface="Times New Roman"/>
              </a:rPr>
              <a:t>70cm</a:t>
            </a:r>
            <a:r>
              <a:rPr lang="pt-BR" sz="1400" dirty="0" smtClean="0">
                <a:latin typeface="Arial"/>
                <a:ea typeface="Times New Roman"/>
                <a:cs typeface="Times New Roman"/>
              </a:rPr>
              <a:t> </a:t>
            </a:r>
            <a:r>
              <a:rPr lang="pt-BR" sz="1400" dirty="0">
                <a:latin typeface="Arial"/>
                <a:ea typeface="Times New Roman"/>
                <a:cs typeface="Times New Roman"/>
              </a:rPr>
              <a:t>de comprimento e têm cerca de 40 cm de altura, possuindo ainda um bico longo e curvo, pescoço alaranjado, dorso cinza-esverdeado e partes inferiores negras. Também são conhecidas pelos nomes de </a:t>
            </a:r>
            <a:r>
              <a:rPr lang="pt-BR" sz="1400" dirty="0" err="1">
                <a:latin typeface="Arial"/>
                <a:ea typeface="Times New Roman"/>
                <a:cs typeface="Times New Roman"/>
              </a:rPr>
              <a:t>curicaca</a:t>
            </a:r>
            <a:r>
              <a:rPr lang="pt-BR" sz="1400" dirty="0">
                <a:latin typeface="Arial"/>
                <a:ea typeface="Times New Roman"/>
                <a:cs typeface="Times New Roman"/>
              </a:rPr>
              <a:t>-comum, </a:t>
            </a:r>
            <a:r>
              <a:rPr lang="pt-BR" sz="1400" dirty="0" err="1">
                <a:latin typeface="Arial"/>
                <a:ea typeface="Times New Roman"/>
                <a:cs typeface="Times New Roman"/>
              </a:rPr>
              <a:t>curicaca</a:t>
            </a:r>
            <a:r>
              <a:rPr lang="pt-BR" sz="1400" dirty="0">
                <a:latin typeface="Arial"/>
                <a:ea typeface="Times New Roman"/>
                <a:cs typeface="Times New Roman"/>
              </a:rPr>
              <a:t>-de-pescoço-branco, </a:t>
            </a:r>
            <a:r>
              <a:rPr lang="pt-BR" sz="1400" dirty="0" err="1">
                <a:latin typeface="Arial"/>
                <a:ea typeface="Times New Roman"/>
                <a:cs typeface="Times New Roman"/>
              </a:rPr>
              <a:t>curicaca</a:t>
            </a:r>
            <a:r>
              <a:rPr lang="pt-BR" sz="1400" dirty="0">
                <a:latin typeface="Arial"/>
                <a:ea typeface="Times New Roman"/>
                <a:cs typeface="Times New Roman"/>
              </a:rPr>
              <a:t> e despertador</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b="1" dirty="0" smtClean="0">
                <a:latin typeface="Arial"/>
                <a:ea typeface="Times New Roman"/>
                <a:cs typeface="Times New Roman"/>
              </a:rPr>
              <a:t>Córrego </a:t>
            </a:r>
            <a:r>
              <a:rPr lang="pt-BR" sz="1400" b="1" dirty="0">
                <a:latin typeface="Arial"/>
                <a:ea typeface="Times New Roman"/>
                <a:cs typeface="Times New Roman"/>
              </a:rPr>
              <a:t>das Toldas </a:t>
            </a:r>
            <a:endParaRPr lang="pt-BR" sz="1400" b="1"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 </a:t>
            </a:r>
            <a:r>
              <a:rPr lang="pt-BR" sz="1400" dirty="0">
                <a:latin typeface="Arial"/>
                <a:ea typeface="Times New Roman"/>
                <a:cs typeface="Times New Roman"/>
              </a:rPr>
              <a:t>Córrego das </a:t>
            </a:r>
            <a:r>
              <a:rPr lang="pt-BR" sz="1400" dirty="0" smtClean="0">
                <a:latin typeface="Arial"/>
                <a:ea typeface="Times New Roman"/>
                <a:cs typeface="Times New Roman"/>
              </a:rPr>
              <a:t>Toldas </a:t>
            </a:r>
            <a:r>
              <a:rPr lang="pt-BR" sz="1400" dirty="0">
                <a:latin typeface="Arial"/>
                <a:ea typeface="Times New Roman"/>
                <a:cs typeface="Times New Roman"/>
              </a:rPr>
              <a:t>possui as mesmas características do Córrego das Gameleiras.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lvl="0" algn="just">
              <a:lnSpc>
                <a:spcPct val="150000"/>
              </a:lnSpc>
              <a:spcAft>
                <a:spcPts val="0"/>
              </a:spcAft>
              <a:tabLst>
                <a:tab pos="540385" algn="l"/>
              </a:tabLst>
            </a:pPr>
            <a:r>
              <a:rPr lang="pt-BR" sz="1400" b="1" dirty="0" smtClean="0">
                <a:solidFill>
                  <a:prstClr val="black"/>
                </a:solidFill>
                <a:latin typeface="Arial"/>
                <a:ea typeface="Times New Roman"/>
                <a:cs typeface="Times New Roman"/>
              </a:rPr>
              <a:t>Ribeirão </a:t>
            </a:r>
            <a:r>
              <a:rPr lang="pt-BR" sz="1400" b="1" dirty="0">
                <a:solidFill>
                  <a:prstClr val="black"/>
                </a:solidFill>
                <a:latin typeface="Arial"/>
                <a:ea typeface="Times New Roman"/>
                <a:cs typeface="Times New Roman"/>
              </a:rPr>
              <a:t>Conquistinha</a:t>
            </a:r>
            <a:endParaRPr lang="pt-BR" sz="1400" dirty="0">
              <a:solidFill>
                <a:prstClr val="black"/>
              </a:solidFill>
              <a:latin typeface="Arial"/>
              <a:ea typeface="Times New Roman"/>
              <a:cs typeface="Times New Roman"/>
            </a:endParaRPr>
          </a:p>
          <a:p>
            <a:pPr lvl="0" algn="just">
              <a:lnSpc>
                <a:spcPct val="150000"/>
              </a:lnSpc>
              <a:spcAft>
                <a:spcPts val="0"/>
              </a:spcAft>
              <a:tabLst>
                <a:tab pos="540385" algn="l"/>
              </a:tabLst>
            </a:pPr>
            <a:r>
              <a:rPr lang="pt-BR" sz="1400" dirty="0">
                <a:solidFill>
                  <a:prstClr val="black"/>
                </a:solidFill>
                <a:latin typeface="Arial"/>
                <a:ea typeface="Times New Roman"/>
                <a:cs typeface="Times New Roman"/>
              </a:rPr>
              <a:t> </a:t>
            </a:r>
            <a:r>
              <a:rPr lang="pt-BR" sz="1400" dirty="0" smtClean="0">
                <a:solidFill>
                  <a:prstClr val="black"/>
                </a:solidFill>
                <a:latin typeface="Arial"/>
                <a:ea typeface="Times New Roman"/>
                <a:cs typeface="Times New Roman"/>
              </a:rPr>
              <a:t>O </a:t>
            </a:r>
            <a:r>
              <a:rPr lang="pt-BR" sz="1400" dirty="0">
                <a:solidFill>
                  <a:prstClr val="black"/>
                </a:solidFill>
                <a:latin typeface="Arial"/>
                <a:ea typeface="Times New Roman"/>
                <a:cs typeface="Times New Roman"/>
              </a:rPr>
              <a:t>Ribeirão </a:t>
            </a:r>
            <a:r>
              <a:rPr lang="pt-BR" sz="1400" dirty="0" err="1">
                <a:solidFill>
                  <a:prstClr val="black"/>
                </a:solidFill>
                <a:latin typeface="Arial"/>
                <a:ea typeface="Times New Roman"/>
                <a:cs typeface="Times New Roman"/>
              </a:rPr>
              <a:t>Conquistinha</a:t>
            </a:r>
            <a:r>
              <a:rPr lang="pt-BR" sz="1400" dirty="0">
                <a:solidFill>
                  <a:prstClr val="black"/>
                </a:solidFill>
                <a:latin typeface="Arial"/>
                <a:ea typeface="Times New Roman"/>
                <a:cs typeface="Times New Roman"/>
              </a:rPr>
              <a:t> é um dos principais afluentes do Rio Grande do qual faz parte de sua Bacia </a:t>
            </a:r>
            <a:r>
              <a:rPr lang="pt-BR" sz="1400" dirty="0" err="1">
                <a:solidFill>
                  <a:prstClr val="black"/>
                </a:solidFill>
                <a:latin typeface="Arial"/>
                <a:ea typeface="Times New Roman"/>
                <a:cs typeface="Times New Roman"/>
              </a:rPr>
              <a:t>Hidrografica</a:t>
            </a:r>
            <a:r>
              <a:rPr lang="pt-BR" sz="1400" dirty="0">
                <a:solidFill>
                  <a:prstClr val="black"/>
                </a:solidFill>
                <a:latin typeface="Arial"/>
                <a:ea typeface="Times New Roman"/>
                <a:cs typeface="Times New Roman"/>
              </a:rPr>
              <a:t>. A Prefeitura Municipal em parceria com </a:t>
            </a:r>
            <a:r>
              <a:rPr lang="pt-BR" sz="1400" dirty="0" err="1">
                <a:solidFill>
                  <a:prstClr val="black"/>
                </a:solidFill>
                <a:latin typeface="Arial"/>
                <a:ea typeface="Times New Roman"/>
                <a:cs typeface="Times New Roman"/>
              </a:rPr>
              <a:t>CODAU</a:t>
            </a:r>
            <a:r>
              <a:rPr lang="pt-BR" sz="1400" dirty="0">
                <a:solidFill>
                  <a:prstClr val="black"/>
                </a:solidFill>
                <a:latin typeface="Arial"/>
                <a:ea typeface="Times New Roman"/>
                <a:cs typeface="Times New Roman"/>
              </a:rPr>
              <a:t> construiu a </a:t>
            </a:r>
            <a:r>
              <a:rPr lang="pt-BR" sz="1400" dirty="0" err="1">
                <a:solidFill>
                  <a:prstClr val="black"/>
                </a:solidFill>
                <a:latin typeface="Arial"/>
                <a:ea typeface="Times New Roman"/>
                <a:cs typeface="Times New Roman"/>
              </a:rPr>
              <a:t>ETE</a:t>
            </a:r>
            <a:r>
              <a:rPr lang="pt-BR" sz="1400" dirty="0">
                <a:solidFill>
                  <a:prstClr val="black"/>
                </a:solidFill>
                <a:latin typeface="Arial"/>
                <a:ea typeface="Times New Roman"/>
                <a:cs typeface="Times New Roman"/>
              </a:rPr>
              <a:t> </a:t>
            </a:r>
            <a:r>
              <a:rPr lang="pt-BR" sz="1400" dirty="0" err="1">
                <a:solidFill>
                  <a:prstClr val="black"/>
                </a:solidFill>
                <a:latin typeface="Arial"/>
                <a:ea typeface="Times New Roman"/>
                <a:cs typeface="Times New Roman"/>
              </a:rPr>
              <a:t>conquistinha</a:t>
            </a:r>
            <a:r>
              <a:rPr lang="pt-BR" sz="1400" dirty="0">
                <a:solidFill>
                  <a:prstClr val="black"/>
                </a:solidFill>
                <a:latin typeface="Arial"/>
                <a:ea typeface="Times New Roman"/>
                <a:cs typeface="Times New Roman"/>
              </a:rPr>
              <a:t> intensificando assim o sistema de esgotamento sanitário da cidade. Sua mata ciliar encontra-se preservada em alguns pontos e outros com clareiras abertas para acesso antrópico ao curso d’água.</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1" name="Retângulo 10"/>
          <p:cNvSpPr/>
          <p:nvPr/>
        </p:nvSpPr>
        <p:spPr>
          <a:xfrm>
            <a:off x="7618019" y="3215426"/>
            <a:ext cx="4618572" cy="276999"/>
          </a:xfrm>
          <a:prstGeom prst="rect">
            <a:avLst/>
          </a:prstGeom>
        </p:spPr>
        <p:txBody>
          <a:bodyPr wrap="none">
            <a:spAutoFit/>
          </a:bodyPr>
          <a:lstStyle/>
          <a:p>
            <a:r>
              <a:rPr lang="pt-BR" sz="1200" dirty="0">
                <a:latin typeface="Arial"/>
                <a:ea typeface="Times New Roman"/>
                <a:cs typeface="Times New Roman"/>
              </a:rPr>
              <a:t>Ecossistema de veredas e </a:t>
            </a:r>
            <a:r>
              <a:rPr lang="pt-BR" sz="1200" dirty="0" err="1">
                <a:latin typeface="Arial"/>
                <a:ea typeface="Times New Roman"/>
                <a:cs typeface="Times New Roman"/>
              </a:rPr>
              <a:t>curicaca</a:t>
            </a:r>
            <a:r>
              <a:rPr lang="pt-BR" sz="1200" dirty="0">
                <a:latin typeface="Arial"/>
                <a:ea typeface="Times New Roman"/>
                <a:cs typeface="Times New Roman"/>
              </a:rPr>
              <a:t> como principal representante</a:t>
            </a:r>
            <a:endParaRPr lang="pt-BR" dirty="0"/>
          </a:p>
        </p:txBody>
      </p:sp>
      <p:sp>
        <p:nvSpPr>
          <p:cNvPr id="13" name="Retângulo 12"/>
          <p:cNvSpPr/>
          <p:nvPr/>
        </p:nvSpPr>
        <p:spPr>
          <a:xfrm>
            <a:off x="9282099" y="5628911"/>
            <a:ext cx="1511376" cy="276999"/>
          </a:xfrm>
          <a:prstGeom prst="rect">
            <a:avLst/>
          </a:prstGeom>
        </p:spPr>
        <p:txBody>
          <a:bodyPr wrap="none">
            <a:spAutoFit/>
          </a:bodyPr>
          <a:lstStyle/>
          <a:p>
            <a:r>
              <a:rPr lang="pt-BR" sz="1200" dirty="0">
                <a:latin typeface="Arial"/>
                <a:ea typeface="Times New Roman"/>
                <a:cs typeface="Times New Roman"/>
              </a:rPr>
              <a:t>Córrego das </a:t>
            </a:r>
            <a:r>
              <a:rPr lang="pt-BR" sz="1200" dirty="0" smtClean="0">
                <a:latin typeface="Arial"/>
                <a:ea typeface="Times New Roman"/>
                <a:cs typeface="Times New Roman"/>
              </a:rPr>
              <a:t>Toldas</a:t>
            </a:r>
            <a:endParaRPr lang="pt-BR"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10853" y="1294513"/>
            <a:ext cx="5432904" cy="1920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36477" y="3648685"/>
            <a:ext cx="5425561" cy="1983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tângulo 13"/>
          <p:cNvSpPr/>
          <p:nvPr/>
        </p:nvSpPr>
        <p:spPr>
          <a:xfrm>
            <a:off x="8244887" y="8489527"/>
            <a:ext cx="3947516" cy="276999"/>
          </a:xfrm>
          <a:prstGeom prst="rect">
            <a:avLst/>
          </a:prstGeom>
        </p:spPr>
        <p:txBody>
          <a:bodyPr wrap="square">
            <a:spAutoFit/>
          </a:bodyPr>
          <a:lstStyle/>
          <a:p>
            <a:r>
              <a:rPr lang="pt-BR" sz="1200" dirty="0"/>
              <a:t>Mata ciliar do Ribeirão </a:t>
            </a:r>
            <a:r>
              <a:rPr lang="pt-BR" sz="1200" dirty="0" err="1"/>
              <a:t>Conquistinha</a:t>
            </a:r>
            <a:r>
              <a:rPr lang="pt-BR" sz="1200" dirty="0"/>
              <a:t> e sua localização macro</a:t>
            </a:r>
            <a:endParaRPr lang="pt-BR" dirty="0"/>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210852" y="6034571"/>
            <a:ext cx="5432905" cy="2487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Imagem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6" name="Grupo 15"/>
          <p:cNvGrpSpPr/>
          <p:nvPr/>
        </p:nvGrpSpPr>
        <p:grpSpPr>
          <a:xfrm>
            <a:off x="3180522" y="349482"/>
            <a:ext cx="5804452" cy="400110"/>
            <a:chOff x="3180522" y="349482"/>
            <a:chExt cx="5804452" cy="400110"/>
          </a:xfrm>
        </p:grpSpPr>
        <p:sp>
          <p:nvSpPr>
            <p:cNvPr id="17" name="Retângulo 1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8" name="Conector reto 1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238046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63943" y="1293804"/>
            <a:ext cx="6346407" cy="5586145"/>
          </a:xfrm>
          <a:prstGeom prst="rect">
            <a:avLst/>
          </a:prstGeom>
        </p:spPr>
        <p:txBody>
          <a:bodyPr wrap="square" numCol="1" spcCol="720000">
            <a:spAutoFit/>
          </a:bodyPr>
          <a:lstStyle/>
          <a:p>
            <a:pPr algn="just">
              <a:lnSpc>
                <a:spcPct val="150000"/>
              </a:lnSpc>
              <a:spcAft>
                <a:spcPts val="0"/>
              </a:spcAft>
              <a:tabLst>
                <a:tab pos="540385" algn="l"/>
              </a:tabLst>
            </a:pPr>
            <a:r>
              <a:rPr lang="pt-BR" sz="1400" b="1" dirty="0" smtClean="0">
                <a:latin typeface="Arial"/>
                <a:ea typeface="Times New Roman"/>
                <a:cs typeface="Times New Roman"/>
              </a:rPr>
              <a:t>Córrego </a:t>
            </a:r>
            <a:r>
              <a:rPr lang="pt-BR" sz="1400" b="1" dirty="0">
                <a:latin typeface="Arial"/>
                <a:ea typeface="Times New Roman"/>
                <a:cs typeface="Times New Roman"/>
              </a:rPr>
              <a:t>Lageado</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 </a:t>
            </a:r>
            <a:r>
              <a:rPr lang="pt-BR" sz="1400" dirty="0">
                <a:latin typeface="Arial"/>
                <a:ea typeface="Times New Roman"/>
                <a:cs typeface="Times New Roman"/>
              </a:rPr>
              <a:t>Anel Viário cortará o córrego do </a:t>
            </a:r>
            <a:r>
              <a:rPr lang="pt-BR" sz="1400" dirty="0" err="1">
                <a:latin typeface="Arial"/>
                <a:ea typeface="Times New Roman"/>
                <a:cs typeface="Times New Roman"/>
              </a:rPr>
              <a:t>Lageado</a:t>
            </a:r>
            <a:r>
              <a:rPr lang="pt-BR" sz="1400" dirty="0">
                <a:latin typeface="Arial"/>
                <a:ea typeface="Times New Roman"/>
                <a:cs typeface="Times New Roman"/>
              </a:rPr>
              <a:t> em um ponto </a:t>
            </a:r>
            <a:r>
              <a:rPr lang="pt-BR" sz="1400" dirty="0" err="1" smtClean="0">
                <a:latin typeface="Arial"/>
                <a:ea typeface="Times New Roman"/>
                <a:cs typeface="Times New Roman"/>
              </a:rPr>
              <a:t>antropizado</a:t>
            </a:r>
            <a:r>
              <a:rPr lang="pt-BR" sz="1400" dirty="0" smtClean="0">
                <a:latin typeface="Arial"/>
                <a:ea typeface="Times New Roman"/>
                <a:cs typeface="Times New Roman"/>
              </a:rPr>
              <a:t>. </a:t>
            </a:r>
            <a:r>
              <a:rPr lang="pt-BR" sz="1400" dirty="0">
                <a:latin typeface="Arial"/>
                <a:ea typeface="Times New Roman"/>
                <a:cs typeface="Times New Roman"/>
              </a:rPr>
              <a:t>Sua mata ciliar não está preservada e não apresenta cerca que limita o acesso do gado ao leito do córrego. Existem nascentes difusas no local em área de pastagem e canavial.</a:t>
            </a:r>
            <a:r>
              <a:rPr lang="pt-BR" sz="1400" b="1" dirty="0">
                <a:latin typeface="Arial"/>
                <a:ea typeface="Times New Roman"/>
                <a:cs typeface="Times New Roman"/>
              </a:rPr>
              <a:t> </a:t>
            </a:r>
            <a:r>
              <a:rPr lang="pt-BR" sz="1400" dirty="0" smtClean="0">
                <a:latin typeface="Arial"/>
                <a:ea typeface="Times New Roman"/>
                <a:cs typeface="Times New Roman"/>
              </a:rPr>
              <a:t>A </a:t>
            </a:r>
            <a:r>
              <a:rPr lang="pt-BR" sz="1400" dirty="0">
                <a:latin typeface="Arial"/>
                <a:ea typeface="Times New Roman"/>
                <a:cs typeface="Times New Roman"/>
              </a:rPr>
              <a:t>Secretaria de Meio Ambiente e Turismo propõe a recomposição da área uma vez que se trata de afluente direto do Rio Uberaba.</a:t>
            </a:r>
          </a:p>
          <a:p>
            <a:pPr algn="just">
              <a:lnSpc>
                <a:spcPct val="150000"/>
              </a:lnSpc>
              <a:spcAft>
                <a:spcPts val="0"/>
              </a:spcAft>
              <a:tabLst>
                <a:tab pos="540385" algn="l"/>
              </a:tabLst>
            </a:pPr>
            <a:endParaRPr lang="pt-BR" sz="1400" dirty="0" smtClean="0">
              <a:effectLst/>
              <a:latin typeface="Arial"/>
              <a:ea typeface="Times New Roman"/>
              <a:cs typeface="Times New Roman"/>
            </a:endParaRPr>
          </a:p>
          <a:p>
            <a:pPr algn="just">
              <a:lnSpc>
                <a:spcPct val="150000"/>
              </a:lnSpc>
              <a:spcAft>
                <a:spcPts val="0"/>
              </a:spcAft>
              <a:tabLst>
                <a:tab pos="540385" algn="l"/>
              </a:tabLst>
            </a:pPr>
            <a:r>
              <a:rPr lang="pt-BR" sz="1400" b="1" dirty="0" smtClean="0">
                <a:latin typeface="Arial"/>
                <a:ea typeface="Times New Roman"/>
                <a:cs typeface="Times New Roman"/>
              </a:rPr>
              <a:t>Área </a:t>
            </a:r>
            <a:r>
              <a:rPr lang="pt-BR" sz="1400" b="1" dirty="0">
                <a:latin typeface="Arial"/>
                <a:ea typeface="Times New Roman"/>
                <a:cs typeface="Times New Roman"/>
              </a:rPr>
              <a:t>de Nascentes (“resfriado”)</a:t>
            </a:r>
            <a:endParaRPr lang="pt-BR" sz="1400" dirty="0">
              <a:latin typeface="Arial"/>
              <a:ea typeface="Times New Roman"/>
              <a:cs typeface="Times New Roman"/>
            </a:endParaRPr>
          </a:p>
          <a:p>
            <a:pPr>
              <a:lnSpc>
                <a:spcPct val="150000"/>
              </a:lnSpc>
            </a:pPr>
            <a:r>
              <a:rPr lang="pt-BR" sz="1400" dirty="0">
                <a:latin typeface="Arial"/>
                <a:ea typeface="Times New Roman"/>
                <a:cs typeface="Times New Roman"/>
              </a:rPr>
              <a:t>Este ponto é caracterizado pela presença de nascentes difusas em vários pontos no terreno aberto não possuindo espécies arbóreas </a:t>
            </a:r>
            <a:endParaRPr lang="pt-BR" sz="1400" dirty="0" smtClean="0">
              <a:latin typeface="Arial"/>
              <a:ea typeface="Times New Roman"/>
              <a:cs typeface="Times New Roman"/>
            </a:endParaRPr>
          </a:p>
          <a:p>
            <a:pPr>
              <a:lnSpc>
                <a:spcPct val="150000"/>
              </a:lnSpc>
            </a:pPr>
            <a:endParaRPr lang="pt-BR" sz="1400" dirty="0">
              <a:effectLst/>
              <a:latin typeface="Arial"/>
              <a:ea typeface="Times New Roman"/>
              <a:cs typeface="Times New Roman"/>
            </a:endParaRPr>
          </a:p>
          <a:p>
            <a:pPr lvl="0" algn="just">
              <a:lnSpc>
                <a:spcPct val="150000"/>
              </a:lnSpc>
              <a:spcAft>
                <a:spcPts val="0"/>
              </a:spcAft>
              <a:tabLst>
                <a:tab pos="540385" algn="l"/>
              </a:tabLst>
            </a:pPr>
            <a:r>
              <a:rPr lang="pt-BR" sz="1400" b="1" dirty="0" smtClean="0">
                <a:solidFill>
                  <a:prstClr val="black"/>
                </a:solidFill>
                <a:latin typeface="Arial"/>
                <a:ea typeface="Times New Roman"/>
                <a:cs typeface="Times New Roman"/>
              </a:rPr>
              <a:t>Córrego </a:t>
            </a:r>
            <a:r>
              <a:rPr lang="pt-BR" sz="1400" b="1" dirty="0">
                <a:solidFill>
                  <a:prstClr val="black"/>
                </a:solidFill>
                <a:latin typeface="Arial"/>
                <a:ea typeface="Times New Roman"/>
                <a:cs typeface="Times New Roman"/>
              </a:rPr>
              <a:t>Capoeira Redonda II</a:t>
            </a:r>
            <a:endParaRPr lang="pt-BR" sz="1400" dirty="0">
              <a:solidFill>
                <a:prstClr val="black"/>
              </a:solidFill>
              <a:latin typeface="Arial"/>
              <a:ea typeface="Times New Roman"/>
              <a:cs typeface="Times New Roman"/>
            </a:endParaRPr>
          </a:p>
          <a:p>
            <a:pPr lvl="0" algn="just">
              <a:lnSpc>
                <a:spcPct val="150000"/>
              </a:lnSpc>
            </a:pPr>
            <a:r>
              <a:rPr lang="pt-BR" sz="1400" dirty="0">
                <a:solidFill>
                  <a:prstClr val="black"/>
                </a:solidFill>
                <a:latin typeface="Arial"/>
                <a:ea typeface="Times New Roman"/>
                <a:cs typeface="Times New Roman"/>
              </a:rPr>
              <a:t>Este córrego possui largura média de 2,5 metros e profundidade de 0,7 metros.  A água é turva e o acesso até seu leito é através de mata fechada e preservada. No entanto sua margem encontra-se antropizada em alguns pontos, necessitando de revitalização. </a:t>
            </a:r>
            <a:endParaRPr lang="pt-BR" sz="1400" dirty="0">
              <a:effectLst/>
              <a:latin typeface="Arial"/>
              <a:ea typeface="Times New Roman"/>
              <a:cs typeface="Times New Roman"/>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32291" y="1485672"/>
            <a:ext cx="5622641" cy="20254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tângulo 10"/>
          <p:cNvSpPr/>
          <p:nvPr/>
        </p:nvSpPr>
        <p:spPr>
          <a:xfrm>
            <a:off x="7345504" y="3548187"/>
            <a:ext cx="4651466" cy="276999"/>
          </a:xfrm>
          <a:prstGeom prst="rect">
            <a:avLst/>
          </a:prstGeom>
        </p:spPr>
        <p:txBody>
          <a:bodyPr wrap="none">
            <a:spAutoFit/>
          </a:bodyPr>
          <a:lstStyle/>
          <a:p>
            <a:r>
              <a:rPr lang="pt-BR" sz="1200" dirty="0"/>
              <a:t>Córrego </a:t>
            </a:r>
            <a:r>
              <a:rPr lang="pt-BR" sz="1200" dirty="0" err="1"/>
              <a:t>Lageado</a:t>
            </a:r>
            <a:r>
              <a:rPr lang="pt-BR" sz="1200" dirty="0"/>
              <a:t> desprovido de vegetação ciliar no local da intervenção</a:t>
            </a:r>
            <a:endParaRPr lang="pt-BR" dirty="0"/>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832291" y="3859274"/>
            <a:ext cx="5622641" cy="23797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tângulo 11"/>
          <p:cNvSpPr/>
          <p:nvPr/>
        </p:nvSpPr>
        <p:spPr>
          <a:xfrm>
            <a:off x="8334536" y="6238980"/>
            <a:ext cx="3247107" cy="276999"/>
          </a:xfrm>
          <a:prstGeom prst="rect">
            <a:avLst/>
          </a:prstGeom>
        </p:spPr>
        <p:txBody>
          <a:bodyPr wrap="none">
            <a:spAutoFit/>
          </a:bodyPr>
          <a:lstStyle/>
          <a:p>
            <a:r>
              <a:rPr lang="pt-BR" sz="1200" dirty="0"/>
              <a:t>Localização do ponto de influência do Anel Viário</a:t>
            </a:r>
            <a:endParaRPr lang="pt-BR" dirty="0"/>
          </a:p>
        </p:txBody>
      </p:sp>
      <p:sp>
        <p:nvSpPr>
          <p:cNvPr id="14" name="Retângulo 13"/>
          <p:cNvSpPr/>
          <p:nvPr/>
        </p:nvSpPr>
        <p:spPr>
          <a:xfrm>
            <a:off x="7983350" y="9020886"/>
            <a:ext cx="3572516" cy="276999"/>
          </a:xfrm>
          <a:prstGeom prst="rect">
            <a:avLst/>
          </a:prstGeom>
        </p:spPr>
        <p:txBody>
          <a:bodyPr wrap="none">
            <a:spAutoFit/>
          </a:bodyPr>
          <a:lstStyle/>
          <a:p>
            <a:r>
              <a:rPr lang="pt-BR" sz="1200" dirty="0"/>
              <a:t>Processo erosivo em ponto do córrego sem mata ciliar</a:t>
            </a:r>
            <a:endParaRPr lang="pt-BR" dirty="0"/>
          </a:p>
        </p:txBody>
      </p:sp>
      <p:pic>
        <p:nvPicPr>
          <p:cNvPr id="15"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748242" y="6515979"/>
            <a:ext cx="4165464" cy="2504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Imagem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6" name="Grupo 15"/>
          <p:cNvGrpSpPr/>
          <p:nvPr/>
        </p:nvGrpSpPr>
        <p:grpSpPr>
          <a:xfrm>
            <a:off x="3180522" y="349482"/>
            <a:ext cx="5804452" cy="400110"/>
            <a:chOff x="3180522" y="349482"/>
            <a:chExt cx="5804452" cy="400110"/>
          </a:xfrm>
        </p:grpSpPr>
        <p:sp>
          <p:nvSpPr>
            <p:cNvPr id="17" name="Retângulo 1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8" name="Conector reto 1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65693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287377"/>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a:t>ÁREA DE PROTEÇÃO AMBIENTAL DO RIO UBERABA</a:t>
            </a:r>
            <a:endParaRPr lang="pt-BR" sz="2800" b="1" dirty="0" smtClean="0"/>
          </a:p>
        </p:txBody>
      </p:sp>
      <p:sp>
        <p:nvSpPr>
          <p:cNvPr id="2" name="Retângulo 1"/>
          <p:cNvSpPr/>
          <p:nvPr/>
        </p:nvSpPr>
        <p:spPr>
          <a:xfrm>
            <a:off x="233989" y="848811"/>
            <a:ext cx="6764809" cy="6924973"/>
          </a:xfrm>
          <a:prstGeom prst="rect">
            <a:avLst/>
          </a:prstGeom>
        </p:spPr>
        <p:txBody>
          <a:bodyPr wrap="square" numCol="1" spcCol="720000">
            <a:spAutoFit/>
          </a:bodyPr>
          <a:lstStyle/>
          <a:p>
            <a:pPr algn="just">
              <a:lnSpc>
                <a:spcPct val="150000"/>
              </a:lnSpc>
              <a:spcAft>
                <a:spcPts val="0"/>
              </a:spcAft>
              <a:tabLst>
                <a:tab pos="540385" algn="l"/>
              </a:tabLst>
            </a:pPr>
            <a:r>
              <a:rPr lang="pt-BR" sz="1600" b="1" dirty="0" smtClean="0">
                <a:solidFill>
                  <a:srgbClr val="287F76"/>
                </a:solidFill>
                <a:effectLst>
                  <a:outerShdw blurRad="38100" dist="38100" dir="2700000" algn="tl">
                    <a:srgbClr val="000000">
                      <a:alpha val="43137"/>
                    </a:srgbClr>
                  </a:outerShdw>
                </a:effectLst>
                <a:latin typeface="Arial"/>
                <a:ea typeface="Times New Roman"/>
                <a:cs typeface="Times New Roman"/>
              </a:rPr>
              <a:t>ÁREA DE PROTEÇÃO AMBIENTAL DO RIO UBERABA - APA</a:t>
            </a:r>
            <a:r>
              <a:rPr lang="pt-BR" sz="1600" b="1" dirty="0">
                <a:solidFill>
                  <a:srgbClr val="287F76"/>
                </a:solidFill>
                <a:effectLst>
                  <a:outerShdw blurRad="38100" dist="38100" dir="2700000" algn="tl">
                    <a:srgbClr val="000000">
                      <a:alpha val="43137"/>
                    </a:srgbClr>
                  </a:outerShdw>
                </a:effectLst>
                <a:latin typeface="Arial"/>
                <a:ea typeface="Times New Roman"/>
                <a:cs typeface="Times New Roman"/>
              </a:rPr>
              <a:t> </a:t>
            </a:r>
            <a:endParaRPr lang="pt-BR" sz="1600" b="1" dirty="0" smtClean="0">
              <a:solidFill>
                <a:srgbClr val="287F76"/>
              </a:solidFill>
              <a:effectLst>
                <a:outerShdw blurRad="38100" dist="38100" dir="2700000" algn="tl">
                  <a:srgbClr val="000000">
                    <a:alpha val="43137"/>
                  </a:srgbClr>
                </a:outerShdw>
              </a:effectLst>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 </a:t>
            </a:r>
            <a:r>
              <a:rPr lang="pt-BR" sz="1400" dirty="0">
                <a:latin typeface="Arial"/>
                <a:ea typeface="Times New Roman"/>
                <a:cs typeface="Times New Roman"/>
              </a:rPr>
              <a:t>APA faz parte da região que integra a bacia do rio Uberaba, situada a montante do ponto de captação de águas da cidade de </a:t>
            </a:r>
            <a:r>
              <a:rPr lang="pt-BR" sz="1400" dirty="0" smtClean="0">
                <a:latin typeface="Arial"/>
                <a:ea typeface="Times New Roman"/>
                <a:cs typeface="Times New Roman"/>
              </a:rPr>
              <a:t>Uberaba. </a:t>
            </a:r>
            <a:r>
              <a:rPr lang="pt-BR" sz="1400" dirty="0">
                <a:latin typeface="Arial"/>
                <a:ea typeface="Times New Roman"/>
                <a:cs typeface="Times New Roman"/>
              </a:rPr>
              <a:t>Compreende aproximadamente </a:t>
            </a:r>
            <a:r>
              <a:rPr lang="pt-BR" sz="1400" dirty="0" err="1" smtClean="0">
                <a:latin typeface="Arial"/>
                <a:ea typeface="Times New Roman"/>
                <a:cs typeface="Times New Roman"/>
              </a:rPr>
              <a:t>53.500ha</a:t>
            </a:r>
            <a:r>
              <a:rPr lang="pt-BR" sz="1400" dirty="0" smtClean="0">
                <a:latin typeface="Arial"/>
                <a:ea typeface="Times New Roman"/>
                <a:cs typeface="Times New Roman"/>
              </a:rPr>
              <a:t> </a:t>
            </a:r>
            <a:r>
              <a:rPr lang="pt-BR" sz="1400" dirty="0">
                <a:latin typeface="Arial"/>
                <a:ea typeface="Times New Roman"/>
                <a:cs typeface="Times New Roman"/>
              </a:rPr>
              <a:t>de Superfície, incluindo aí 8% da área </a:t>
            </a:r>
            <a:r>
              <a:rPr lang="pt-BR" sz="1400" dirty="0" smtClean="0">
                <a:latin typeface="Arial"/>
                <a:ea typeface="Times New Roman"/>
                <a:cs typeface="Times New Roman"/>
              </a:rPr>
              <a:t>urbana.</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APA foi criada pela Lei Estadual n° 12.183 de 21 de Janeiro de 1999, sendo uma </a:t>
            </a:r>
            <a:r>
              <a:rPr lang="pt-BR" sz="1400" dirty="0" err="1" smtClean="0">
                <a:latin typeface="Arial"/>
                <a:ea typeface="Times New Roman"/>
                <a:cs typeface="Times New Roman"/>
              </a:rPr>
              <a:t>UC</a:t>
            </a:r>
            <a:r>
              <a:rPr lang="pt-BR" sz="1400" dirty="0" smtClean="0">
                <a:latin typeface="Arial"/>
                <a:ea typeface="Times New Roman"/>
                <a:cs typeface="Times New Roman"/>
              </a:rPr>
              <a:t> de </a:t>
            </a:r>
            <a:r>
              <a:rPr lang="pt-BR" sz="1400" dirty="0">
                <a:latin typeface="Arial"/>
                <a:ea typeface="Times New Roman"/>
                <a:cs typeface="Times New Roman"/>
              </a:rPr>
              <a:t>uso direto, que tem como objetivo conciliar as atividades humanas com a preservação da vida silvestre, a proteção dos recursos naturais e a melhoria da qualidade de vida da população humana, da fauna e da flora, através de um planejamento participativo envolvendo o trabalho conjunto entre órgãos do governo e a comunidade.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Ressalta-se que o Conselho Gestor da </a:t>
            </a:r>
            <a:r>
              <a:rPr lang="pt-BR" sz="1400" dirty="0" smtClean="0">
                <a:latin typeface="Arial"/>
                <a:ea typeface="Times New Roman"/>
                <a:cs typeface="Times New Roman"/>
              </a:rPr>
              <a:t>APA </a:t>
            </a:r>
            <a:r>
              <a:rPr lang="pt-BR" sz="1400" dirty="0">
                <a:latin typeface="Arial"/>
                <a:ea typeface="Times New Roman"/>
                <a:cs typeface="Times New Roman"/>
              </a:rPr>
              <a:t>da Bacia Hidrográfica Rio Uberaba aprovou, por unanimidade, a construção do Anel Viário em Uberaba.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pPr>
            <a:r>
              <a:rPr lang="pt-BR" sz="1400" dirty="0">
                <a:latin typeface="Arial"/>
                <a:ea typeface="Times New Roman"/>
                <a:cs typeface="Times New Roman"/>
              </a:rPr>
              <a:t>A </a:t>
            </a:r>
            <a:r>
              <a:rPr lang="pt-BR" sz="1400" dirty="0" err="1">
                <a:latin typeface="Arial"/>
                <a:ea typeface="Times New Roman"/>
                <a:cs typeface="Times New Roman"/>
              </a:rPr>
              <a:t>subbacia</a:t>
            </a:r>
            <a:r>
              <a:rPr lang="pt-BR" sz="1400" dirty="0">
                <a:latin typeface="Arial"/>
                <a:ea typeface="Times New Roman"/>
                <a:cs typeface="Times New Roman"/>
              </a:rPr>
              <a:t> do rio Uberaba drena o município e o seu rio principal é o Uberaba. Nasce numa região de planalto a uma altitude de </a:t>
            </a:r>
            <a:r>
              <a:rPr lang="pt-BR" sz="1400" dirty="0" err="1" smtClean="0">
                <a:latin typeface="Arial"/>
                <a:ea typeface="Times New Roman"/>
                <a:cs typeface="Times New Roman"/>
              </a:rPr>
              <a:t>1.012m</a:t>
            </a:r>
            <a:r>
              <a:rPr lang="pt-BR" sz="1400" dirty="0" smtClean="0">
                <a:latin typeface="Arial"/>
                <a:ea typeface="Times New Roman"/>
                <a:cs typeface="Times New Roman"/>
              </a:rPr>
              <a:t>, </a:t>
            </a:r>
            <a:r>
              <a:rPr lang="pt-BR" sz="1400" dirty="0">
                <a:latin typeface="Arial"/>
                <a:ea typeface="Times New Roman"/>
                <a:cs typeface="Times New Roman"/>
              </a:rPr>
              <a:t>próximo ao trevo de Ponte alta na BR 262 e percorre </a:t>
            </a:r>
            <a:r>
              <a:rPr lang="pt-BR" sz="1400" dirty="0" err="1" smtClean="0">
                <a:latin typeface="Arial"/>
                <a:ea typeface="Times New Roman"/>
                <a:cs typeface="Times New Roman"/>
              </a:rPr>
              <a:t>140km</a:t>
            </a:r>
            <a:r>
              <a:rPr lang="pt-BR" sz="1400" dirty="0" smtClean="0">
                <a:latin typeface="Arial"/>
                <a:ea typeface="Times New Roman"/>
                <a:cs typeface="Times New Roman"/>
              </a:rPr>
              <a:t> </a:t>
            </a:r>
            <a:r>
              <a:rPr lang="pt-BR" sz="1400" dirty="0">
                <a:latin typeface="Arial"/>
                <a:ea typeface="Times New Roman"/>
                <a:cs typeface="Times New Roman"/>
              </a:rPr>
              <a:t>até sua foz no rio Grande. Esta </a:t>
            </a:r>
            <a:r>
              <a:rPr lang="pt-BR" sz="1400" dirty="0" err="1">
                <a:latin typeface="Arial"/>
                <a:ea typeface="Times New Roman"/>
                <a:cs typeface="Times New Roman"/>
              </a:rPr>
              <a:t>subbacia</a:t>
            </a:r>
            <a:r>
              <a:rPr lang="pt-BR" sz="1400" dirty="0">
                <a:latin typeface="Arial"/>
                <a:ea typeface="Times New Roman"/>
                <a:cs typeface="Times New Roman"/>
              </a:rPr>
              <a:t> tem um total de 2.374,5 </a:t>
            </a:r>
            <a:r>
              <a:rPr lang="pt-BR" sz="1400" dirty="0" smtClean="0">
                <a:latin typeface="Arial"/>
                <a:ea typeface="Times New Roman"/>
                <a:cs typeface="Times New Roman"/>
              </a:rPr>
              <a:t>Km² </a:t>
            </a:r>
            <a:r>
              <a:rPr lang="pt-BR" sz="1400" dirty="0">
                <a:latin typeface="Arial"/>
                <a:ea typeface="Times New Roman"/>
                <a:cs typeface="Times New Roman"/>
              </a:rPr>
              <a:t>destacando-se como principais afluentes na APA do rio Uberaba, os córregos dos Pintos, da Saudade, Borá, Alegria, Lanoso, entre outros</a:t>
            </a:r>
            <a:r>
              <a:rPr lang="pt-BR" sz="1400" dirty="0" smtClean="0">
                <a:latin typeface="Arial"/>
                <a:ea typeface="Times New Roman"/>
                <a:cs typeface="Times New Roman"/>
              </a:rPr>
              <a:t>.</a:t>
            </a:r>
            <a:endParaRPr lang="pt-BR" sz="1400" dirty="0">
              <a:effectLst/>
              <a:latin typeface="Arial"/>
              <a:ea typeface="Times New Roman"/>
              <a:cs typeface="Times New Roman"/>
            </a:endParaRPr>
          </a:p>
        </p:txBody>
      </p:sp>
      <p:sp>
        <p:nvSpPr>
          <p:cNvPr id="13" name="Retângulo 12"/>
          <p:cNvSpPr/>
          <p:nvPr/>
        </p:nvSpPr>
        <p:spPr>
          <a:xfrm>
            <a:off x="7791025" y="6909809"/>
            <a:ext cx="3987182" cy="276999"/>
          </a:xfrm>
          <a:prstGeom prst="rect">
            <a:avLst/>
          </a:prstGeom>
        </p:spPr>
        <p:txBody>
          <a:bodyPr wrap="none">
            <a:spAutoFit/>
          </a:bodyPr>
          <a:lstStyle/>
          <a:p>
            <a:r>
              <a:rPr lang="pt-BR" sz="1200" dirty="0"/>
              <a:t>Em amarelo, o trecho do anel viário. Em azul, o limite da APA</a:t>
            </a:r>
            <a:endParaRPr lang="pt-B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98798" y="2036634"/>
            <a:ext cx="5571636" cy="4873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32236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LEGISLAÇÃO APLICADA</a:t>
            </a:r>
            <a:endParaRPr lang="pt-BR" sz="2800" b="1" dirty="0"/>
          </a:p>
        </p:txBody>
      </p:sp>
      <p:sp>
        <p:nvSpPr>
          <p:cNvPr id="2" name="Retângulo 1"/>
          <p:cNvSpPr/>
          <p:nvPr/>
        </p:nvSpPr>
        <p:spPr>
          <a:xfrm>
            <a:off x="294423" y="1203959"/>
            <a:ext cx="4596891" cy="7109639"/>
          </a:xfrm>
          <a:prstGeom prst="rect">
            <a:avLst/>
          </a:prstGeom>
        </p:spPr>
        <p:txBody>
          <a:bodyPr wrap="square" numCol="1" spcCol="720000">
            <a:spAutoFit/>
          </a:bodyPr>
          <a:lstStyle/>
          <a:p>
            <a:pPr algn="just">
              <a:lnSpc>
                <a:spcPct val="150000"/>
              </a:lnSpc>
              <a:spcAft>
                <a:spcPts val="0"/>
              </a:spcAft>
              <a:tabLst>
                <a:tab pos="540385" algn="l"/>
              </a:tabLst>
            </a:pPr>
            <a:r>
              <a:rPr lang="pt-BR" sz="1600" dirty="0">
                <a:latin typeface="Arial"/>
                <a:ea typeface="Times New Roman"/>
                <a:cs typeface="Times New Roman"/>
              </a:rPr>
              <a:t>O Sistema Nacional do Meio Ambiente- </a:t>
            </a:r>
            <a:r>
              <a:rPr lang="pt-BR" sz="1600" dirty="0" err="1">
                <a:latin typeface="Arial"/>
                <a:ea typeface="Times New Roman"/>
                <a:cs typeface="Times New Roman"/>
              </a:rPr>
              <a:t>SISNAMA</a:t>
            </a:r>
            <a:r>
              <a:rPr lang="pt-BR" sz="1600" dirty="0">
                <a:latin typeface="Arial"/>
                <a:ea typeface="Times New Roman"/>
                <a:cs typeface="Times New Roman"/>
              </a:rPr>
              <a:t> criou pela Lei 6.938/81, o Conselho Nacional do Meio Ambiente – CONAMA, o qual é composto por representantes de cinco setores, quais sejam: sociedade civil, setor empresarial e órgãos federais, estaduais e municipais. </a:t>
            </a:r>
          </a:p>
          <a:p>
            <a:pPr algn="just">
              <a:lnSpc>
                <a:spcPct val="150000"/>
              </a:lnSpc>
              <a:spcAft>
                <a:spcPts val="0"/>
              </a:spcAft>
              <a:tabLst>
                <a:tab pos="540385" algn="l"/>
              </a:tabLst>
            </a:pPr>
            <a:r>
              <a:rPr lang="pt-BR" sz="1600" dirty="0">
                <a:latin typeface="Arial"/>
                <a:ea typeface="Times New Roman"/>
                <a:cs typeface="Times New Roman"/>
              </a:rPr>
              <a:t> </a:t>
            </a:r>
          </a:p>
          <a:p>
            <a:pPr algn="just">
              <a:lnSpc>
                <a:spcPct val="150000"/>
              </a:lnSpc>
              <a:spcAft>
                <a:spcPts val="0"/>
              </a:spcAft>
              <a:tabLst>
                <a:tab pos="540385" algn="l"/>
              </a:tabLst>
            </a:pPr>
            <a:r>
              <a:rPr lang="pt-BR" sz="1600" dirty="0">
                <a:latin typeface="Arial"/>
                <a:ea typeface="Times New Roman"/>
                <a:cs typeface="Times New Roman"/>
              </a:rPr>
              <a:t>As obras civis de rodovias foram consideradas na Resolução CONAMA nº 237, de 19 de dezembro de 1997, como necessárias de licenças ambientais. Dessa forma, no sentido de orientar o licenciamento do Anel Viário de Uberaba, conforme as leis que o regem, apresenta-se </a:t>
            </a:r>
            <a:r>
              <a:rPr lang="pt-BR" sz="1600" dirty="0" smtClean="0">
                <a:latin typeface="Arial"/>
                <a:ea typeface="Times New Roman"/>
                <a:cs typeface="Times New Roman"/>
              </a:rPr>
              <a:t>ao lado um levantamento da </a:t>
            </a:r>
            <a:r>
              <a:rPr lang="pt-BR" sz="1600" dirty="0">
                <a:latin typeface="Arial"/>
                <a:ea typeface="Times New Roman"/>
                <a:cs typeface="Times New Roman"/>
              </a:rPr>
              <a:t>legislação ambiental aplicada ao empreendimento em voga e aquela relacionada à tipologia do empreendimento que se pretende implantar na referida área, no </a:t>
            </a:r>
            <a:r>
              <a:rPr lang="pt-BR" sz="1600" dirty="0" smtClean="0">
                <a:latin typeface="Arial"/>
                <a:ea typeface="Times New Roman"/>
                <a:cs typeface="Times New Roman"/>
              </a:rPr>
              <a:t>âmbito </a:t>
            </a:r>
            <a:r>
              <a:rPr lang="pt-BR" sz="1600" dirty="0">
                <a:latin typeface="Arial"/>
                <a:ea typeface="Times New Roman"/>
                <a:cs typeface="Times New Roman"/>
              </a:rPr>
              <a:t>federal e estadual.</a:t>
            </a:r>
            <a:endParaRPr lang="pt-BR" sz="1600" dirty="0">
              <a:effectLst/>
              <a:latin typeface="Arial"/>
              <a:ea typeface="Times New Roman"/>
              <a:cs typeface="Times New Roman"/>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25797" y="1335313"/>
            <a:ext cx="7675804" cy="7082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6" name="Grupo 5"/>
          <p:cNvGrpSpPr/>
          <p:nvPr/>
        </p:nvGrpSpPr>
        <p:grpSpPr>
          <a:xfrm>
            <a:off x="3180522" y="349482"/>
            <a:ext cx="5804452" cy="400110"/>
            <a:chOff x="3180522" y="349482"/>
            <a:chExt cx="5804452" cy="400110"/>
          </a:xfrm>
        </p:grpSpPr>
        <p:sp>
          <p:nvSpPr>
            <p:cNvPr id="7" name="Retângulo 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69249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PROJETOS</a:t>
            </a:r>
            <a:endParaRPr lang="pt-BR" sz="2800" b="1" dirty="0"/>
          </a:p>
        </p:txBody>
      </p:sp>
      <p:sp>
        <p:nvSpPr>
          <p:cNvPr id="2" name="Retângulo 1"/>
          <p:cNvSpPr/>
          <p:nvPr/>
        </p:nvSpPr>
        <p:spPr>
          <a:xfrm>
            <a:off x="294423" y="1203959"/>
            <a:ext cx="4596891" cy="7109639"/>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latin typeface="Arial"/>
                <a:ea typeface="Times New Roman"/>
                <a:cs typeface="Times New Roman"/>
              </a:rPr>
              <a:t>PROJETO GEOMÉTRICO</a:t>
            </a:r>
          </a:p>
          <a:p>
            <a:pPr algn="just">
              <a:lnSpc>
                <a:spcPct val="150000"/>
              </a:lnSpc>
              <a:spcAft>
                <a:spcPts val="0"/>
              </a:spcAft>
              <a:tabLst>
                <a:tab pos="540385" algn="l"/>
              </a:tabLst>
            </a:pPr>
            <a:endParaRPr lang="pt-BR" sz="1600" b="1" dirty="0" smtClean="0">
              <a:latin typeface="Arial"/>
              <a:ea typeface="Times New Roman"/>
              <a:cs typeface="Times New Roman"/>
            </a:endParaRPr>
          </a:p>
          <a:p>
            <a:pPr algn="just">
              <a:lnSpc>
                <a:spcPct val="150000"/>
              </a:lnSpc>
              <a:spcAft>
                <a:spcPts val="0"/>
              </a:spcAft>
              <a:tabLst>
                <a:tab pos="540385" algn="l"/>
              </a:tabLst>
            </a:pPr>
            <a:r>
              <a:rPr lang="pt-BR" sz="1600" dirty="0" smtClean="0">
                <a:latin typeface="Arial"/>
                <a:ea typeface="Times New Roman"/>
                <a:cs typeface="Times New Roman"/>
              </a:rPr>
              <a:t>O </a:t>
            </a:r>
            <a:r>
              <a:rPr lang="pt-BR" sz="1600" dirty="0">
                <a:latin typeface="Arial"/>
                <a:ea typeface="Times New Roman"/>
                <a:cs typeface="Times New Roman"/>
              </a:rPr>
              <a:t>Projeto </a:t>
            </a:r>
            <a:r>
              <a:rPr lang="pt-BR" sz="1600" dirty="0" smtClean="0">
                <a:latin typeface="Arial"/>
                <a:ea typeface="Times New Roman"/>
                <a:cs typeface="Times New Roman"/>
              </a:rPr>
              <a:t>Geométrico </a:t>
            </a:r>
            <a:r>
              <a:rPr lang="pt-BR" sz="1600" dirty="0">
                <a:latin typeface="Arial"/>
                <a:ea typeface="Times New Roman"/>
                <a:cs typeface="Times New Roman"/>
              </a:rPr>
              <a:t>foi elaborado com base nos levantamentos Topográficos, Estudos Hidrológicos, Geológicos e Geotécnicos, tendo em vista o atendimento dos parâmetros básicos para projeto de rodovias</a:t>
            </a:r>
            <a:r>
              <a:rPr lang="pt-BR" sz="1600" dirty="0" smtClean="0">
                <a:latin typeface="Arial"/>
                <a:ea typeface="Times New Roman"/>
                <a:cs typeface="Times New Roman"/>
              </a:rPr>
              <a:t>.</a:t>
            </a: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r>
              <a:rPr lang="pt-BR" sz="1600" dirty="0">
                <a:latin typeface="Arial"/>
                <a:ea typeface="Times New Roman"/>
                <a:cs typeface="Times New Roman"/>
              </a:rPr>
              <a:t>As atividades foram realizadas de acordo com o especificado nas Instruções de Serviço para Projeto Geométrico do </a:t>
            </a:r>
            <a:r>
              <a:rPr lang="pt-BR" sz="1600" dirty="0" smtClean="0">
                <a:latin typeface="Arial"/>
                <a:ea typeface="Times New Roman"/>
                <a:cs typeface="Times New Roman"/>
              </a:rPr>
              <a:t>DNER.</a:t>
            </a: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r>
              <a:rPr lang="pt-BR" sz="1600" dirty="0" smtClean="0">
                <a:latin typeface="Arial"/>
                <a:ea typeface="Times New Roman"/>
                <a:cs typeface="Times New Roman"/>
              </a:rPr>
              <a:t>No </a:t>
            </a:r>
            <a:r>
              <a:rPr lang="pt-BR" sz="1600" dirty="0">
                <a:latin typeface="Arial"/>
                <a:ea typeface="Times New Roman"/>
                <a:cs typeface="Times New Roman"/>
              </a:rPr>
              <a:t>projeto procurou-se fazer uma adequação perfeita entre os elementos básicos resultantes dos estudos de topografia, hidrologia, </a:t>
            </a:r>
            <a:r>
              <a:rPr lang="pt-BR" sz="1600" dirty="0" err="1">
                <a:latin typeface="Arial"/>
                <a:ea typeface="Times New Roman"/>
                <a:cs typeface="Times New Roman"/>
              </a:rPr>
              <a:t>geotecnia</a:t>
            </a:r>
            <a:r>
              <a:rPr lang="pt-BR" sz="1600" dirty="0">
                <a:latin typeface="Arial"/>
                <a:ea typeface="Times New Roman"/>
                <a:cs typeface="Times New Roman"/>
              </a:rPr>
              <a:t> e tráfego, procurando harmonizar os traçados planimétricos e </a:t>
            </a:r>
            <a:r>
              <a:rPr lang="pt-BR" sz="1600" dirty="0" err="1">
                <a:latin typeface="Arial"/>
                <a:ea typeface="Times New Roman"/>
                <a:cs typeface="Times New Roman"/>
              </a:rPr>
              <a:t>altimétricos</a:t>
            </a:r>
            <a:r>
              <a:rPr lang="pt-BR" sz="1600" dirty="0">
                <a:latin typeface="Arial"/>
                <a:ea typeface="Times New Roman"/>
                <a:cs typeface="Times New Roman"/>
              </a:rPr>
              <a:t>, estudando-os em conjunto e adequando a rodovia ao terreno</a:t>
            </a:r>
            <a:r>
              <a:rPr lang="pt-BR" sz="1600" dirty="0" smtClean="0">
                <a:latin typeface="Arial"/>
                <a:ea typeface="Times New Roman"/>
                <a:cs typeface="Times New Roman"/>
              </a:rPr>
              <a:t>.</a:t>
            </a:r>
          </a:p>
          <a:p>
            <a:pPr algn="just">
              <a:lnSpc>
                <a:spcPct val="150000"/>
              </a:lnSpc>
              <a:spcAft>
                <a:spcPts val="0"/>
              </a:spcAft>
              <a:tabLst>
                <a:tab pos="540385" algn="l"/>
              </a:tabLst>
            </a:pPr>
            <a:endParaRPr lang="pt-BR" sz="1600" dirty="0" smtClean="0">
              <a:latin typeface="Arial"/>
              <a:ea typeface="Times New Roman"/>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71414" y="1944084"/>
            <a:ext cx="6956259" cy="5607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6" name="Grupo 5"/>
          <p:cNvGrpSpPr/>
          <p:nvPr/>
        </p:nvGrpSpPr>
        <p:grpSpPr>
          <a:xfrm>
            <a:off x="3180522" y="349482"/>
            <a:ext cx="5804452" cy="400110"/>
            <a:chOff x="3180522" y="349482"/>
            <a:chExt cx="5804452" cy="400110"/>
          </a:xfrm>
        </p:grpSpPr>
        <p:sp>
          <p:nvSpPr>
            <p:cNvPr id="7" name="Retângulo 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12192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PROJETOS</a:t>
            </a:r>
            <a:endParaRPr lang="pt-BR" sz="2800" b="1" dirty="0"/>
          </a:p>
        </p:txBody>
      </p:sp>
      <p:sp>
        <p:nvSpPr>
          <p:cNvPr id="2" name="Retângulo 1"/>
          <p:cNvSpPr/>
          <p:nvPr/>
        </p:nvSpPr>
        <p:spPr>
          <a:xfrm>
            <a:off x="294424" y="1203959"/>
            <a:ext cx="12170292" cy="7509748"/>
          </a:xfrm>
          <a:prstGeom prst="rect">
            <a:avLst/>
          </a:prstGeom>
        </p:spPr>
        <p:txBody>
          <a:bodyPr wrap="square" numCol="2"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latin typeface="Arial"/>
                <a:ea typeface="Times New Roman"/>
                <a:cs typeface="Times New Roman"/>
              </a:rPr>
              <a:t>PROJETO DE INTERSEÇÕES</a:t>
            </a:r>
          </a:p>
          <a:p>
            <a:pPr algn="just">
              <a:lnSpc>
                <a:spcPct val="150000"/>
              </a:lnSpc>
              <a:spcBef>
                <a:spcPts val="1200"/>
              </a:spcBef>
              <a:spcAft>
                <a:spcPts val="0"/>
              </a:spcAft>
            </a:pPr>
            <a:r>
              <a:rPr lang="pt-BR" sz="1600" dirty="0" smtClean="0">
                <a:solidFill>
                  <a:srgbClr val="000000"/>
                </a:solidFill>
                <a:latin typeface="Arial"/>
                <a:ea typeface="Times New Roman"/>
                <a:cs typeface="Times New Roman"/>
              </a:rPr>
              <a:t>Este projeto foi </a:t>
            </a:r>
            <a:r>
              <a:rPr lang="pt-BR" sz="1600" dirty="0">
                <a:solidFill>
                  <a:srgbClr val="000000"/>
                </a:solidFill>
                <a:latin typeface="Arial"/>
                <a:ea typeface="Times New Roman"/>
                <a:cs typeface="Times New Roman"/>
              </a:rPr>
              <a:t>desenvolvido sob os aspectos de visibilidade, condições técnicas para o volume de tráfego previsto, em locais adequados para conduzir o fluxo de forma eficiente e segura, e elaborado em conformidade </a:t>
            </a:r>
            <a:r>
              <a:rPr lang="pt-BR" sz="1600" dirty="0" smtClean="0">
                <a:solidFill>
                  <a:srgbClr val="000000"/>
                </a:solidFill>
                <a:latin typeface="Arial"/>
                <a:ea typeface="Times New Roman"/>
                <a:cs typeface="Times New Roman"/>
              </a:rPr>
              <a:t>com o manual </a:t>
            </a:r>
            <a:r>
              <a:rPr lang="pt-BR" sz="1600" dirty="0">
                <a:solidFill>
                  <a:srgbClr val="000000"/>
                </a:solidFill>
                <a:latin typeface="Arial"/>
                <a:ea typeface="Times New Roman"/>
                <a:cs typeface="Times New Roman"/>
              </a:rPr>
              <a:t>de interseções do DNER/</a:t>
            </a:r>
            <a:r>
              <a:rPr lang="pt-BR" sz="1600" dirty="0" err="1">
                <a:solidFill>
                  <a:srgbClr val="000000"/>
                </a:solidFill>
                <a:latin typeface="Arial"/>
                <a:ea typeface="Times New Roman"/>
                <a:cs typeface="Times New Roman"/>
              </a:rPr>
              <a:t>IPR</a:t>
            </a:r>
            <a:r>
              <a:rPr lang="pt-BR" sz="1600" dirty="0">
                <a:solidFill>
                  <a:srgbClr val="000000"/>
                </a:solidFill>
                <a:latin typeface="Arial"/>
                <a:ea typeface="Times New Roman"/>
                <a:cs typeface="Times New Roman"/>
              </a:rPr>
              <a:t>.</a:t>
            </a:r>
          </a:p>
          <a:p>
            <a:pPr algn="just">
              <a:lnSpc>
                <a:spcPct val="150000"/>
              </a:lnSpc>
              <a:spcBef>
                <a:spcPts val="1200"/>
              </a:spcBef>
              <a:spcAft>
                <a:spcPts val="0"/>
              </a:spcAft>
            </a:pPr>
            <a:r>
              <a:rPr lang="pt-BR" sz="1600" dirty="0">
                <a:solidFill>
                  <a:srgbClr val="000000"/>
                </a:solidFill>
                <a:latin typeface="Arial"/>
                <a:ea typeface="Times New Roman"/>
                <a:cs typeface="Times New Roman"/>
              </a:rPr>
              <a:t>Neste segmento foram projetadas interseções do tipo trevo completo. Trata-se de uma interseção que possui um laço e uma conexão externa em cada quadrante. Este trevo é a única interseção de quatro ramos com uma única estrutura e que assegura movimento contínuo pra todo o tráfego da interconexão.</a:t>
            </a:r>
          </a:p>
          <a:p>
            <a:pPr algn="just">
              <a:lnSpc>
                <a:spcPct val="150000"/>
              </a:lnSpc>
              <a:spcBef>
                <a:spcPts val="1200"/>
              </a:spcBef>
              <a:spcAft>
                <a:spcPts val="0"/>
              </a:spcAft>
            </a:pPr>
            <a:r>
              <a:rPr lang="pt-BR" sz="1600" dirty="0">
                <a:solidFill>
                  <a:srgbClr val="000000"/>
                </a:solidFill>
                <a:latin typeface="Arial"/>
                <a:ea typeface="Times New Roman"/>
                <a:cs typeface="Times New Roman"/>
              </a:rPr>
              <a:t>O Projeto de Interseções é apresentado em anexo com todos os componentes </a:t>
            </a:r>
            <a:r>
              <a:rPr lang="pt-BR" sz="1600" dirty="0" smtClean="0">
                <a:solidFill>
                  <a:srgbClr val="000000"/>
                </a:solidFill>
                <a:latin typeface="Arial"/>
                <a:ea typeface="Times New Roman"/>
                <a:cs typeface="Times New Roman"/>
              </a:rPr>
              <a:t>geométricos, </a:t>
            </a:r>
            <a:r>
              <a:rPr lang="pt-BR" sz="1600" dirty="0">
                <a:solidFill>
                  <a:srgbClr val="000000"/>
                </a:solidFill>
                <a:latin typeface="Arial"/>
                <a:ea typeface="Times New Roman"/>
                <a:cs typeface="Times New Roman"/>
              </a:rPr>
              <a:t>com detalhamentos construtivos referentes às ilhas, canteiros, meios-fios, sarjetas, drenos e demais obras complementares</a:t>
            </a:r>
            <a:r>
              <a:rPr lang="pt-BR" sz="1600" dirty="0" smtClean="0">
                <a:solidFill>
                  <a:srgbClr val="000000"/>
                </a:solidFill>
                <a:latin typeface="Arial"/>
                <a:ea typeface="Times New Roman"/>
                <a:cs typeface="Times New Roman"/>
              </a:rPr>
              <a:t>.</a:t>
            </a:r>
          </a:p>
          <a:p>
            <a:pPr algn="just">
              <a:lnSpc>
                <a:spcPct val="150000"/>
              </a:lnSpc>
              <a:spcBef>
                <a:spcPts val="1200"/>
              </a:spcBef>
              <a:spcAft>
                <a:spcPts val="0"/>
              </a:spcAft>
            </a:pPr>
            <a:endParaRPr lang="pt-BR" sz="1600" dirty="0">
              <a:solidFill>
                <a:srgbClr val="000000"/>
              </a:solidFill>
              <a:latin typeface="Arial"/>
              <a:ea typeface="Times New Roman"/>
              <a:cs typeface="Times New Roman"/>
            </a:endParaRPr>
          </a:p>
          <a:p>
            <a:pPr algn="just">
              <a:lnSpc>
                <a:spcPct val="150000"/>
              </a:lnSpc>
              <a:spcBef>
                <a:spcPts val="1200"/>
              </a:spcBef>
              <a:spcAft>
                <a:spcPts val="0"/>
              </a:spcAft>
            </a:pPr>
            <a:endParaRPr lang="pt-BR" sz="1600" dirty="0" smtClean="0">
              <a:solidFill>
                <a:srgbClr val="000000"/>
              </a:solidFill>
              <a:latin typeface="Arial"/>
              <a:ea typeface="Times New Roman"/>
              <a:cs typeface="Times New Roman"/>
            </a:endParaRPr>
          </a:p>
          <a:p>
            <a:pPr marL="285750" indent="-285750" algn="just">
              <a:lnSpc>
                <a:spcPct val="150000"/>
              </a:lnSpc>
              <a:spcBef>
                <a:spcPts val="1200"/>
              </a:spcBef>
              <a:spcAft>
                <a:spcPts val="0"/>
              </a:spcAft>
              <a:buFont typeface="Wingdings" panose="05000000000000000000" pitchFamily="2" charset="2"/>
              <a:buChar char="Ø"/>
            </a:pPr>
            <a:r>
              <a:rPr lang="pt-BR" sz="1600" b="1" dirty="0" smtClean="0">
                <a:solidFill>
                  <a:srgbClr val="000000"/>
                </a:solidFill>
                <a:effectLst/>
                <a:latin typeface="Arial"/>
                <a:ea typeface="Times New Roman"/>
                <a:cs typeface="Times New Roman"/>
              </a:rPr>
              <a:t>PROJETO DE TERRAPLANAGEM</a:t>
            </a:r>
          </a:p>
          <a:p>
            <a:pPr algn="just">
              <a:lnSpc>
                <a:spcPct val="150000"/>
              </a:lnSpc>
              <a:spcBef>
                <a:spcPts val="1200"/>
              </a:spcBef>
              <a:spcAft>
                <a:spcPts val="0"/>
              </a:spcAft>
            </a:pPr>
            <a:r>
              <a:rPr lang="pt-BR" sz="1600" dirty="0" smtClean="0">
                <a:solidFill>
                  <a:srgbClr val="000000"/>
                </a:solidFill>
                <a:latin typeface="Arial"/>
                <a:ea typeface="Times New Roman"/>
                <a:cs typeface="Times New Roman"/>
              </a:rPr>
              <a:t>Este projeto visa </a:t>
            </a:r>
            <a:r>
              <a:rPr lang="pt-BR" sz="1600" dirty="0">
                <a:solidFill>
                  <a:srgbClr val="000000"/>
                </a:solidFill>
                <a:latin typeface="Arial"/>
                <a:ea typeface="Times New Roman"/>
                <a:cs typeface="Times New Roman"/>
              </a:rPr>
              <a:t>à elaboração das notas de serviço e ao cálculo do volume de movimentação de terras, para implantação das características definidas no projeto geométrico, bem como uma adequada distribuição das massas, com indicação das origens e destinos dos materiais e cálculo das distâncias médias de transportes. </a:t>
            </a:r>
          </a:p>
          <a:p>
            <a:pPr algn="just">
              <a:lnSpc>
                <a:spcPct val="150000"/>
              </a:lnSpc>
              <a:spcBef>
                <a:spcPts val="1200"/>
              </a:spcBef>
              <a:spcAft>
                <a:spcPts val="0"/>
              </a:spcAft>
            </a:pPr>
            <a:r>
              <a:rPr lang="pt-BR" sz="1600" dirty="0">
                <a:solidFill>
                  <a:srgbClr val="000000"/>
                </a:solidFill>
                <a:latin typeface="Arial"/>
                <a:ea typeface="Times New Roman"/>
                <a:cs typeface="Times New Roman"/>
              </a:rPr>
              <a:t>Na elaboração do Projeto de Terraplenagem, ao longo da diretriz estudada foram considerados </a:t>
            </a:r>
            <a:r>
              <a:rPr lang="pt-BR" sz="1600" dirty="0" smtClean="0">
                <a:solidFill>
                  <a:srgbClr val="000000"/>
                </a:solidFill>
                <a:latin typeface="Arial"/>
                <a:ea typeface="Times New Roman"/>
                <a:cs typeface="Times New Roman"/>
              </a:rPr>
              <a:t>os elementos geométricos e os elementos </a:t>
            </a:r>
            <a:r>
              <a:rPr lang="pt-BR" sz="1600" dirty="0">
                <a:solidFill>
                  <a:srgbClr val="000000"/>
                </a:solidFill>
                <a:latin typeface="Arial"/>
                <a:ea typeface="Times New Roman"/>
                <a:cs typeface="Times New Roman"/>
              </a:rPr>
              <a:t>geológicos e geotécnicos, </a:t>
            </a:r>
            <a:r>
              <a:rPr lang="pt-BR" sz="1600" dirty="0" smtClean="0">
                <a:solidFill>
                  <a:srgbClr val="000000"/>
                </a:solidFill>
                <a:latin typeface="Arial"/>
                <a:ea typeface="Times New Roman"/>
                <a:cs typeface="Times New Roman"/>
              </a:rPr>
              <a:t>e </a:t>
            </a:r>
            <a:r>
              <a:rPr lang="pt-BR" sz="1600" dirty="0">
                <a:solidFill>
                  <a:srgbClr val="000000"/>
                </a:solidFill>
                <a:latin typeface="Arial"/>
                <a:ea typeface="Times New Roman"/>
                <a:cs typeface="Times New Roman"/>
              </a:rPr>
              <a:t>que se resumem nas indicações relativas às espessuras de camada vegetal, ocorrências de solos moles, classificação dos materiais a escavar, inclinações admissíveis para os taludes de cortes e aterros e fator de contração médio. </a:t>
            </a: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65782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APRESENTAÇÃO GERAL</a:t>
            </a:r>
            <a:endParaRPr lang="pt-BR" sz="2800" b="1" dirty="0"/>
          </a:p>
        </p:txBody>
      </p:sp>
      <p:sp>
        <p:nvSpPr>
          <p:cNvPr id="2" name="Retângulo 1"/>
          <p:cNvSpPr/>
          <p:nvPr/>
        </p:nvSpPr>
        <p:spPr>
          <a:xfrm>
            <a:off x="613024" y="1530626"/>
            <a:ext cx="11950035" cy="8171468"/>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Times New Roman"/>
              </a:rPr>
              <a:t>No presente documento, denominado por </a:t>
            </a:r>
            <a:r>
              <a:rPr lang="pt-BR" sz="1400" b="1" dirty="0" smtClean="0">
                <a:latin typeface="Arial"/>
                <a:ea typeface="Times New Roman"/>
                <a:cs typeface="Times New Roman"/>
              </a:rPr>
              <a:t>Relatório </a:t>
            </a:r>
            <a:r>
              <a:rPr lang="pt-BR" sz="1400" b="1" dirty="0">
                <a:latin typeface="Arial"/>
                <a:ea typeface="Times New Roman"/>
                <a:cs typeface="Times New Roman"/>
              </a:rPr>
              <a:t>de Impacto Ambiental – </a:t>
            </a:r>
            <a:r>
              <a:rPr lang="pt-BR" sz="1400" b="1" dirty="0" smtClean="0">
                <a:latin typeface="Arial"/>
                <a:ea typeface="Times New Roman"/>
                <a:cs typeface="Times New Roman"/>
              </a:rPr>
              <a:t>RIMA </a:t>
            </a:r>
            <a:r>
              <a:rPr lang="pt-BR" sz="1400" dirty="0">
                <a:latin typeface="Arial"/>
                <a:ea typeface="Times New Roman"/>
                <a:cs typeface="Times New Roman"/>
              </a:rPr>
              <a:t>a PREFEITURA MUNICIPAL DE UBERABA, CNPJ:18428839/006-03, situada à Avenida Dom Luiz Maria Santana, nº 141, Bairro Santa Marta – Uberaba/MG, apresenta ao Conselho Estadual de Política Ambiental de Minas Gerais – COPAM, através da Superintendência Metropolitana de Licenciamento Ambiental – SUPRAM, a solicitação da Licença Prévia – LP para o Anel Viário de Uberaba, Rodovias BR-050/BR-262/BR-464/MG com extensão 65,72 km</a:t>
            </a:r>
            <a:r>
              <a:rPr lang="pt-BR" sz="1400" dirty="0" smtClean="0">
                <a:latin typeface="Arial"/>
                <a:ea typeface="Times New Roman"/>
                <a:cs typeface="Times New Roman"/>
              </a:rPr>
              <a:t>.</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panose="020B0604020202020204" pitchFamily="34" charset="0"/>
                <a:cs typeface="Arial" panose="020B0604020202020204" pitchFamily="34" charset="0"/>
              </a:rPr>
              <a:t>O </a:t>
            </a:r>
            <a:r>
              <a:rPr lang="pt-BR" sz="1400" dirty="0">
                <a:latin typeface="Arial" panose="020B0604020202020204" pitchFamily="34" charset="0"/>
                <a:cs typeface="Arial" panose="020B0604020202020204" pitchFamily="34" charset="0"/>
              </a:rPr>
              <a:t>objetivo principal deste estudo é </a:t>
            </a:r>
            <a:r>
              <a:rPr lang="pt-BR" sz="1400" dirty="0" smtClean="0">
                <a:latin typeface="Arial" panose="020B0604020202020204" pitchFamily="34" charset="0"/>
                <a:cs typeface="Arial" panose="020B0604020202020204" pitchFamily="34" charset="0"/>
              </a:rPr>
              <a:t>apresentar de forma clara os pontos mais relevantes do </a:t>
            </a:r>
            <a:r>
              <a:rPr lang="pt-BR" sz="1400" b="1" dirty="0" smtClean="0">
                <a:latin typeface="Arial"/>
                <a:ea typeface="Times New Roman"/>
                <a:cs typeface="Times New Roman"/>
              </a:rPr>
              <a:t>Estudo </a:t>
            </a:r>
            <a:r>
              <a:rPr lang="pt-BR" sz="1400" b="1" dirty="0">
                <a:latin typeface="Arial"/>
                <a:ea typeface="Times New Roman"/>
                <a:cs typeface="Times New Roman"/>
              </a:rPr>
              <a:t>de Impacto Ambiental – </a:t>
            </a:r>
            <a:r>
              <a:rPr lang="pt-BR" sz="1400" b="1" dirty="0" smtClean="0">
                <a:latin typeface="Arial"/>
                <a:ea typeface="Times New Roman"/>
                <a:cs typeface="Times New Roman"/>
              </a:rPr>
              <a:t>EIA</a:t>
            </a:r>
            <a:r>
              <a:rPr lang="pt-BR" sz="1400" dirty="0" smtClean="0">
                <a:latin typeface="Arial"/>
                <a:ea typeface="Times New Roman"/>
                <a:cs typeface="Times New Roman"/>
              </a:rPr>
              <a:t>, onde consta </a:t>
            </a:r>
            <a:r>
              <a:rPr lang="pt-BR" sz="1400" dirty="0" smtClean="0">
                <a:latin typeface="Arial" panose="020B0604020202020204" pitchFamily="34" charset="0"/>
                <a:cs typeface="Arial" panose="020B0604020202020204" pitchFamily="34" charset="0"/>
              </a:rPr>
              <a:t>a caracterização do empreendimento, </a:t>
            </a:r>
            <a:r>
              <a:rPr lang="pt-BR" sz="1400" dirty="0">
                <a:latin typeface="Arial" panose="020B0604020202020204" pitchFamily="34" charset="0"/>
                <a:cs typeface="Arial" panose="020B0604020202020204" pitchFamily="34" charset="0"/>
              </a:rPr>
              <a:t>o diagnóstico ambiental (compreendendo os meios antrópico, físico e biótico), a análise dos impactos ambientais em todas as etapas do empreendimento, os Programas Ambientais, o prognóstico ambiental e a respectiva conclusão. </a:t>
            </a:r>
            <a:endParaRPr lang="pt-BR" sz="1400" dirty="0">
              <a:latin typeface="Arial" panose="020B0604020202020204" pitchFamily="34" charset="0"/>
              <a:ea typeface="Times New Roman"/>
              <a:cs typeface="Arial" panose="020B0604020202020204" pitchFamily="34" charset="0"/>
            </a:endParaRPr>
          </a:p>
          <a:p>
            <a:pPr algn="just">
              <a:lnSpc>
                <a:spcPct val="150000"/>
              </a:lnSpc>
              <a:spcAft>
                <a:spcPts val="0"/>
              </a:spcAft>
              <a:tabLst>
                <a:tab pos="540385" algn="l"/>
              </a:tabLst>
            </a:pPr>
            <a:endParaRPr lang="pt-BR" sz="1400" dirty="0" smtClean="0">
              <a:latin typeface="Arial" panose="020B0604020202020204" pitchFamily="34" charset="0"/>
              <a:ea typeface="Times New Roman"/>
              <a:cs typeface="Arial" panose="020B0604020202020204" pitchFamily="34" charset="0"/>
            </a:endParaRPr>
          </a:p>
          <a:p>
            <a:pPr algn="just">
              <a:lnSpc>
                <a:spcPct val="150000"/>
              </a:lnSpc>
              <a:spcAft>
                <a:spcPts val="0"/>
              </a:spcAft>
              <a:tabLst>
                <a:tab pos="540385" algn="l"/>
              </a:tabLst>
            </a:pPr>
            <a:r>
              <a:rPr lang="pt-BR" sz="1400" dirty="0" smtClean="0">
                <a:latin typeface="Arial" panose="020B0604020202020204" pitchFamily="34" charset="0"/>
                <a:ea typeface="Times New Roman"/>
                <a:cs typeface="Arial" panose="020B0604020202020204" pitchFamily="34" charset="0"/>
              </a:rPr>
              <a:t>Todo </a:t>
            </a:r>
            <a:r>
              <a:rPr lang="pt-BR" sz="1400" dirty="0">
                <a:latin typeface="Arial" panose="020B0604020202020204" pitchFamily="34" charset="0"/>
                <a:ea typeface="Times New Roman"/>
                <a:cs typeface="Arial" panose="020B0604020202020204" pitchFamily="34" charset="0"/>
              </a:rPr>
              <a:t>o trabalho foi desenvolvido baseado nas seguintes diretrizes: (i) estudar previamente os passivos e ativos ambientais da área para que o projeto de ocupação seja compatível com a realidade local, e não o oposto; (ii) incorporar variáveis de sustentabilidade ao empreendimento, (iii) proporcionar um ganho ambiental, social e econômico para a região</a:t>
            </a:r>
            <a:r>
              <a:rPr lang="pt-BR" sz="1400" dirty="0" smtClean="0">
                <a:latin typeface="Arial" panose="020B0604020202020204" pitchFamily="34" charset="0"/>
                <a:ea typeface="Times New Roman"/>
                <a:cs typeface="Arial" panose="020B0604020202020204" pitchFamily="34" charset="0"/>
              </a:rPr>
              <a:t>.</a:t>
            </a:r>
          </a:p>
          <a:p>
            <a:pPr algn="just">
              <a:lnSpc>
                <a:spcPct val="150000"/>
              </a:lnSpc>
              <a:spcAft>
                <a:spcPts val="0"/>
              </a:spcAft>
              <a:tabLst>
                <a:tab pos="540385" algn="l"/>
              </a:tabLst>
            </a:pPr>
            <a:endParaRPr lang="pt-BR" sz="1400" dirty="0">
              <a:latin typeface="Arial" panose="020B0604020202020204" pitchFamily="34" charset="0"/>
              <a:ea typeface="Times New Roman"/>
              <a:cs typeface="Arial" panose="020B0604020202020204" pitchFamily="34"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8" y="97412"/>
            <a:ext cx="1708191" cy="1433214"/>
          </a:xfrm>
          <a:prstGeom prst="rect">
            <a:avLst/>
          </a:prstGeom>
        </p:spPr>
      </p:pic>
      <p:sp>
        <p:nvSpPr>
          <p:cNvPr id="3" name="Retângulo 2"/>
          <p:cNvSpPr/>
          <p:nvPr/>
        </p:nvSpPr>
        <p:spPr>
          <a:xfrm>
            <a:off x="8915400" y="1540964"/>
            <a:ext cx="3647661" cy="3284041"/>
          </a:xfrm>
          <a:prstGeom prst="rect">
            <a:avLst/>
          </a:prstGeom>
        </p:spPr>
        <p:txBody>
          <a:bodyPr wrap="square">
            <a:spAutoFit/>
          </a:bodyPr>
          <a:lstStyle/>
          <a:p>
            <a:pPr algn="just">
              <a:lnSpc>
                <a:spcPct val="150000"/>
              </a:lnSpc>
              <a:spcAft>
                <a:spcPts val="0"/>
              </a:spcAft>
              <a:tabLst>
                <a:tab pos="540385" algn="l"/>
              </a:tabLst>
            </a:pPr>
            <a:r>
              <a:rPr lang="pt-BR" sz="1400" dirty="0">
                <a:latin typeface="Arial" panose="020B0604020202020204" pitchFamily="34" charset="0"/>
                <a:ea typeface="Times New Roman"/>
                <a:cs typeface="Arial" panose="020B0604020202020204" pitchFamily="34" charset="0"/>
              </a:rPr>
              <a:t>Como cada projeto possui características particulares, alguns temas foram acrescidos aos estudos de forma a proporcionar ao técnico / órgão licenciador uma visão mais clara de todo o empreendimento</a:t>
            </a:r>
            <a:r>
              <a:rPr lang="pt-BR" sz="1400" b="1" dirty="0">
                <a:latin typeface="Arial" panose="020B0604020202020204" pitchFamily="34" charset="0"/>
                <a:ea typeface="Times New Roman"/>
                <a:cs typeface="Arial" panose="020B0604020202020204" pitchFamily="34" charset="0"/>
              </a:rPr>
              <a:t>.</a:t>
            </a:r>
            <a:r>
              <a:rPr lang="pt-BR" sz="1400" dirty="0">
                <a:latin typeface="Arial" panose="020B0604020202020204" pitchFamily="34" charset="0"/>
                <a:ea typeface="Times New Roman"/>
                <a:cs typeface="Arial" panose="020B0604020202020204" pitchFamily="34" charset="0"/>
              </a:rPr>
              <a:t> O intuito é facilitar a compreensão do processo como um todo e o entendimento sobre as questões gerais, visando contribuir para a avaliação deste processo de licenciamento ambiental.</a:t>
            </a:r>
          </a:p>
        </p:txBody>
      </p:sp>
      <p:grpSp>
        <p:nvGrpSpPr>
          <p:cNvPr id="9" name="Grupo 8"/>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979542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PROJETOS</a:t>
            </a:r>
            <a:endParaRPr lang="pt-BR" sz="2800" b="1" dirty="0"/>
          </a:p>
        </p:txBody>
      </p:sp>
      <p:sp>
        <p:nvSpPr>
          <p:cNvPr id="2" name="Retângulo 1"/>
          <p:cNvSpPr/>
          <p:nvPr/>
        </p:nvSpPr>
        <p:spPr>
          <a:xfrm>
            <a:off x="294424" y="1203959"/>
            <a:ext cx="12164276" cy="7478970"/>
          </a:xfrm>
          <a:prstGeom prst="rect">
            <a:avLst/>
          </a:prstGeom>
        </p:spPr>
        <p:txBody>
          <a:bodyPr wrap="square" numCol="2"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latin typeface="Arial"/>
                <a:ea typeface="Times New Roman"/>
                <a:cs typeface="Times New Roman"/>
              </a:rPr>
              <a:t>PROJETO DE DRENAGEM</a:t>
            </a:r>
          </a:p>
          <a:p>
            <a:pPr algn="just">
              <a:lnSpc>
                <a:spcPct val="150000"/>
              </a:lnSpc>
              <a:spcAft>
                <a:spcPts val="0"/>
              </a:spcAft>
              <a:tabLst>
                <a:tab pos="540385" algn="l"/>
              </a:tabLst>
            </a:pPr>
            <a:r>
              <a:rPr lang="pt-BR" sz="1600" dirty="0" smtClean="0">
                <a:latin typeface="Arial"/>
                <a:ea typeface="Times New Roman"/>
                <a:cs typeface="Times New Roman"/>
              </a:rPr>
              <a:t>Este projeto foi </a:t>
            </a:r>
            <a:r>
              <a:rPr lang="pt-BR" sz="1600" dirty="0">
                <a:latin typeface="Arial"/>
                <a:ea typeface="Times New Roman"/>
                <a:cs typeface="Times New Roman"/>
              </a:rPr>
              <a:t>desenvolvido com a finalidade de definir, dimensionar e projetar os dispositivos que se destinam a captar as águas pluviais provenientes das bacias de contribuição, sejam elas localizadas na plataforma da via ou em terrenos a montante, de modo a encaminhá-las adequadamente sem comprometer os elementos do corpo </a:t>
            </a:r>
            <a:r>
              <a:rPr lang="pt-BR" sz="1600" dirty="0" err="1">
                <a:latin typeface="Arial"/>
                <a:ea typeface="Times New Roman"/>
                <a:cs typeface="Times New Roman"/>
              </a:rPr>
              <a:t>estradal</a:t>
            </a:r>
            <a:r>
              <a:rPr lang="pt-BR" sz="1600" dirty="0">
                <a:latin typeface="Arial"/>
                <a:ea typeface="Times New Roman"/>
                <a:cs typeface="Times New Roman"/>
              </a:rPr>
              <a:t>.</a:t>
            </a:r>
          </a:p>
          <a:p>
            <a:pPr algn="just">
              <a:lnSpc>
                <a:spcPct val="150000"/>
              </a:lnSpc>
              <a:spcAft>
                <a:spcPts val="0"/>
              </a:spcAft>
              <a:tabLst>
                <a:tab pos="540385" algn="l"/>
              </a:tabLst>
            </a:pPr>
            <a:endParaRPr lang="pt-BR" sz="1600" dirty="0" smtClean="0">
              <a:latin typeface="Arial"/>
              <a:ea typeface="Times New Roman"/>
              <a:cs typeface="Times New Roman"/>
            </a:endParaRPr>
          </a:p>
          <a:p>
            <a:pPr algn="just">
              <a:lnSpc>
                <a:spcPct val="150000"/>
              </a:lnSpc>
              <a:spcAft>
                <a:spcPts val="0"/>
              </a:spcAft>
              <a:tabLst>
                <a:tab pos="540385" algn="l"/>
              </a:tabLst>
            </a:pPr>
            <a:r>
              <a:rPr lang="pt-BR" sz="1600" dirty="0" smtClean="0">
                <a:latin typeface="Arial"/>
                <a:ea typeface="Times New Roman"/>
                <a:cs typeface="Times New Roman"/>
              </a:rPr>
              <a:t>Para </a:t>
            </a:r>
            <a:r>
              <a:rPr lang="pt-BR" sz="1600" dirty="0">
                <a:latin typeface="Arial"/>
                <a:ea typeface="Times New Roman"/>
                <a:cs typeface="Times New Roman"/>
              </a:rPr>
              <a:t>os termos de apresentação dos trabalhos, o projeto foi divido nos seguintes itens:</a:t>
            </a:r>
          </a:p>
          <a:p>
            <a:pPr marL="342900" lvl="0" indent="-342900" algn="just">
              <a:lnSpc>
                <a:spcPct val="150000"/>
              </a:lnSpc>
              <a:spcAft>
                <a:spcPts val="0"/>
              </a:spcAft>
              <a:buFont typeface="Symbol"/>
              <a:buChar char=""/>
              <a:tabLst>
                <a:tab pos="540385" algn="l"/>
              </a:tabLst>
            </a:pPr>
            <a:r>
              <a:rPr lang="pt-BR" sz="1600" dirty="0">
                <a:latin typeface="Arial"/>
                <a:ea typeface="Times New Roman"/>
                <a:cs typeface="Times New Roman"/>
              </a:rPr>
              <a:t>Obras de Drenagem de Grota (Obras de Arte Correntes), para dar vazão às águas superficiais e das precipitações;</a:t>
            </a:r>
          </a:p>
          <a:p>
            <a:pPr marL="342900" lvl="0" indent="-342900" algn="just">
              <a:lnSpc>
                <a:spcPct val="150000"/>
              </a:lnSpc>
              <a:spcAft>
                <a:spcPts val="0"/>
              </a:spcAft>
              <a:buFont typeface="Symbol"/>
              <a:buChar char=""/>
              <a:tabLst>
                <a:tab pos="540385" algn="l"/>
              </a:tabLst>
            </a:pPr>
            <a:r>
              <a:rPr lang="pt-BR" sz="1600" dirty="0">
                <a:latin typeface="Arial"/>
                <a:ea typeface="Times New Roman"/>
                <a:cs typeface="Times New Roman"/>
              </a:rPr>
              <a:t>Obras de Drenagem Superficial, para dar escoamento às águas precipitadas sobre o corpo </a:t>
            </a:r>
            <a:r>
              <a:rPr lang="pt-BR" sz="1600" dirty="0" err="1">
                <a:latin typeface="Arial"/>
                <a:ea typeface="Times New Roman"/>
                <a:cs typeface="Times New Roman"/>
              </a:rPr>
              <a:t>estradal</a:t>
            </a:r>
            <a:r>
              <a:rPr lang="pt-BR" sz="1600" dirty="0">
                <a:latin typeface="Arial"/>
                <a:ea typeface="Times New Roman"/>
                <a:cs typeface="Times New Roman"/>
              </a:rPr>
              <a:t>;</a:t>
            </a:r>
          </a:p>
          <a:p>
            <a:pPr marL="342900" lvl="0" indent="-342900" algn="just">
              <a:lnSpc>
                <a:spcPct val="150000"/>
              </a:lnSpc>
              <a:spcAft>
                <a:spcPts val="0"/>
              </a:spcAft>
              <a:buFont typeface="Symbol"/>
              <a:buChar char=""/>
              <a:tabLst>
                <a:tab pos="540385" algn="l"/>
              </a:tabLst>
            </a:pPr>
            <a:r>
              <a:rPr lang="pt-BR" sz="1600" dirty="0">
                <a:latin typeface="Arial"/>
                <a:ea typeface="Times New Roman"/>
                <a:cs typeface="Times New Roman"/>
              </a:rPr>
              <a:t>Obras de Drenagem Profunda, para a proteção do pavimento contra as águas do lençol freático e infiltração;</a:t>
            </a:r>
          </a:p>
          <a:p>
            <a:pPr marL="342900" lvl="0" indent="-342900" algn="just">
              <a:lnSpc>
                <a:spcPct val="150000"/>
              </a:lnSpc>
              <a:spcAft>
                <a:spcPts val="0"/>
              </a:spcAft>
              <a:buFont typeface="Symbol"/>
              <a:buChar char=""/>
              <a:tabLst>
                <a:tab pos="540385" algn="l"/>
              </a:tabLst>
            </a:pPr>
            <a:r>
              <a:rPr lang="pt-BR" sz="1600" dirty="0">
                <a:latin typeface="Arial"/>
                <a:ea typeface="Times New Roman"/>
                <a:cs typeface="Times New Roman"/>
              </a:rPr>
              <a:t>Obra de Arte Especial, para dar vazão às descargas das bacias de contribuição.</a:t>
            </a:r>
          </a:p>
          <a:p>
            <a:pPr marL="457200" algn="just">
              <a:lnSpc>
                <a:spcPct val="150000"/>
              </a:lnSpc>
              <a:spcAft>
                <a:spcPts val="0"/>
              </a:spcAft>
              <a:tabLst>
                <a:tab pos="540385" algn="l"/>
              </a:tabLst>
            </a:pPr>
            <a:r>
              <a:rPr lang="pt-BR" sz="1600" dirty="0">
                <a:latin typeface="Arial"/>
                <a:ea typeface="Times New Roman"/>
                <a:cs typeface="Times New Roman"/>
              </a:rPr>
              <a:t> </a:t>
            </a:r>
          </a:p>
          <a:p>
            <a:pPr algn="just">
              <a:lnSpc>
                <a:spcPct val="150000"/>
              </a:lnSpc>
              <a:spcAft>
                <a:spcPts val="0"/>
              </a:spcAft>
              <a:tabLst>
                <a:tab pos="540385" algn="l"/>
              </a:tabLst>
            </a:pPr>
            <a:endParaRPr lang="pt-BR" sz="1600" dirty="0" smtClean="0">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600" b="1" dirty="0">
                <a:latin typeface="Arial"/>
                <a:ea typeface="Times New Roman"/>
                <a:cs typeface="Times New Roman"/>
              </a:rPr>
              <a:t>PROJETO DE </a:t>
            </a:r>
            <a:r>
              <a:rPr lang="pt-BR" sz="1600" b="1" dirty="0" smtClean="0">
                <a:latin typeface="Arial"/>
                <a:ea typeface="Times New Roman"/>
                <a:cs typeface="Times New Roman"/>
              </a:rPr>
              <a:t>PAVIMENTAÇÃO</a:t>
            </a:r>
          </a:p>
          <a:p>
            <a:pPr algn="just">
              <a:lnSpc>
                <a:spcPct val="150000"/>
              </a:lnSpc>
              <a:spcAft>
                <a:spcPts val="0"/>
              </a:spcAft>
              <a:tabLst>
                <a:tab pos="540385" algn="l"/>
              </a:tabLst>
            </a:pPr>
            <a:endParaRPr lang="pt-BR" sz="1600" b="1" dirty="0" smtClean="0">
              <a:latin typeface="Arial"/>
              <a:ea typeface="Times New Roman"/>
              <a:cs typeface="Times New Roman"/>
            </a:endParaRPr>
          </a:p>
          <a:p>
            <a:pPr algn="just">
              <a:lnSpc>
                <a:spcPct val="150000"/>
              </a:lnSpc>
              <a:spcAft>
                <a:spcPts val="0"/>
              </a:spcAft>
              <a:tabLst>
                <a:tab pos="540385" algn="l"/>
              </a:tabLst>
            </a:pPr>
            <a:r>
              <a:rPr lang="pt-BR" sz="1600" dirty="0" smtClean="0">
                <a:latin typeface="Arial"/>
                <a:ea typeface="Times New Roman"/>
                <a:cs typeface="Times New Roman"/>
              </a:rPr>
              <a:t>Este visa </a:t>
            </a:r>
            <a:r>
              <a:rPr lang="pt-BR" sz="1600" dirty="0">
                <a:latin typeface="Arial"/>
                <a:ea typeface="Times New Roman"/>
                <a:cs typeface="Times New Roman"/>
              </a:rPr>
              <a:t>a definição e o detalhamento de uma estrutura que possa, economicamente, suportar as solicitações impostas pelo tráfego, em condições de conforto e segurança para usuário, num período de projeto de 10 anos.</a:t>
            </a:r>
          </a:p>
          <a:p>
            <a:pPr algn="just">
              <a:lnSpc>
                <a:spcPct val="150000"/>
              </a:lnSpc>
              <a:spcAft>
                <a:spcPts val="0"/>
              </a:spcAft>
              <a:tabLst>
                <a:tab pos="540385" algn="l"/>
              </a:tabLst>
            </a:pPr>
            <a:r>
              <a:rPr lang="pt-BR" sz="1600" dirty="0">
                <a:latin typeface="Arial"/>
                <a:ea typeface="Times New Roman"/>
                <a:cs typeface="Times New Roman"/>
              </a:rPr>
              <a:t> </a:t>
            </a:r>
          </a:p>
          <a:p>
            <a:pPr algn="just">
              <a:lnSpc>
                <a:spcPct val="150000"/>
              </a:lnSpc>
              <a:spcAft>
                <a:spcPts val="0"/>
              </a:spcAft>
              <a:tabLst>
                <a:tab pos="540385" algn="l"/>
              </a:tabLst>
            </a:pPr>
            <a:r>
              <a:rPr lang="pt-BR" sz="1600" dirty="0">
                <a:latin typeface="Arial"/>
                <a:ea typeface="Times New Roman"/>
                <a:cs typeface="Times New Roman"/>
              </a:rPr>
              <a:t>O pavimento foi dimensionado pelo “Método de Projeto de Pavimentos Flexíveis” de autoria do Eng.º Murilo Lopes de Souza (DER/1966), complementado pela Ata </a:t>
            </a:r>
            <a:r>
              <a:rPr lang="pt-BR" sz="1600" dirty="0" err="1">
                <a:latin typeface="Arial"/>
                <a:ea typeface="Times New Roman"/>
                <a:cs typeface="Times New Roman"/>
              </a:rPr>
              <a:t>CPGT</a:t>
            </a:r>
            <a:r>
              <a:rPr lang="pt-BR" sz="1600" dirty="0">
                <a:latin typeface="Arial"/>
                <a:ea typeface="Times New Roman"/>
                <a:cs typeface="Times New Roman"/>
              </a:rPr>
              <a:t>-01 - 01 da </a:t>
            </a:r>
            <a:r>
              <a:rPr lang="pt-BR" sz="1600" dirty="0" err="1">
                <a:latin typeface="Arial"/>
                <a:ea typeface="Times New Roman"/>
                <a:cs typeface="Times New Roman"/>
              </a:rPr>
              <a:t>DEP</a:t>
            </a:r>
            <a:r>
              <a:rPr lang="pt-BR" sz="1600" dirty="0">
                <a:latin typeface="Arial"/>
                <a:ea typeface="Times New Roman"/>
                <a:cs typeface="Times New Roman"/>
              </a:rPr>
              <a:t>/DNER, e pelo critério de resiliência (</a:t>
            </a:r>
            <a:r>
              <a:rPr lang="pt-BR" sz="1600" dirty="0" err="1">
                <a:latin typeface="Arial"/>
                <a:ea typeface="Times New Roman"/>
                <a:cs typeface="Times New Roman"/>
              </a:rPr>
              <a:t>TECNAPAV</a:t>
            </a:r>
            <a:r>
              <a:rPr lang="pt-BR" sz="1600" dirty="0">
                <a:latin typeface="Arial"/>
                <a:ea typeface="Times New Roman"/>
                <a:cs typeface="Times New Roman"/>
              </a:rPr>
              <a:t>).</a:t>
            </a:r>
          </a:p>
          <a:p>
            <a:pPr algn="just">
              <a:lnSpc>
                <a:spcPct val="150000"/>
              </a:lnSpc>
              <a:spcAft>
                <a:spcPts val="0"/>
              </a:spcAft>
              <a:tabLst>
                <a:tab pos="540385" algn="l"/>
              </a:tabLst>
            </a:pPr>
            <a:r>
              <a:rPr lang="pt-BR" sz="1600" dirty="0">
                <a:latin typeface="Arial"/>
                <a:ea typeface="Times New Roman"/>
                <a:cs typeface="Times New Roman"/>
              </a:rPr>
              <a:t> </a:t>
            </a: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25555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PROJETOS</a:t>
            </a:r>
            <a:endParaRPr lang="pt-BR" sz="2800" b="1" dirty="0"/>
          </a:p>
        </p:txBody>
      </p:sp>
      <p:sp>
        <p:nvSpPr>
          <p:cNvPr id="2" name="Retângulo 1"/>
          <p:cNvSpPr/>
          <p:nvPr/>
        </p:nvSpPr>
        <p:spPr>
          <a:xfrm>
            <a:off x="294424" y="1203959"/>
            <a:ext cx="12164276" cy="7940635"/>
          </a:xfrm>
          <a:prstGeom prst="rect">
            <a:avLst/>
          </a:prstGeom>
        </p:spPr>
        <p:txBody>
          <a:bodyPr wrap="square" numCol="2"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latin typeface="Arial"/>
                <a:ea typeface="Times New Roman"/>
                <a:cs typeface="Times New Roman"/>
              </a:rPr>
              <a:t>PROJETO DE SINALIZAÇÃO  E OBRAS COMPLEMENTARES</a:t>
            </a:r>
          </a:p>
          <a:p>
            <a:pPr algn="just">
              <a:lnSpc>
                <a:spcPct val="150000"/>
              </a:lnSpc>
              <a:spcAft>
                <a:spcPts val="0"/>
              </a:spcAft>
              <a:tabLst>
                <a:tab pos="540385" algn="l"/>
              </a:tabLst>
            </a:pPr>
            <a:endParaRPr lang="pt-BR" sz="1600" b="1" dirty="0" smtClean="0">
              <a:latin typeface="Arial"/>
              <a:ea typeface="Times New Roman"/>
              <a:cs typeface="Times New Roman"/>
            </a:endParaRPr>
          </a:p>
          <a:p>
            <a:pPr algn="just">
              <a:lnSpc>
                <a:spcPct val="150000"/>
              </a:lnSpc>
              <a:spcAft>
                <a:spcPts val="0"/>
              </a:spcAft>
              <a:tabLst>
                <a:tab pos="540385" algn="l"/>
              </a:tabLst>
            </a:pPr>
            <a:r>
              <a:rPr lang="pt-BR" sz="1600" dirty="0">
                <a:latin typeface="Arial"/>
                <a:ea typeface="Times New Roman"/>
                <a:cs typeface="Times New Roman"/>
              </a:rPr>
              <a:t>O Projeto de Sinalização e Dispositivos de Segurança foi elaborado com base no Manual de Sinalização do DNER, edição de 1999, no anexo II aprovado pelo Conselho Nacional de Trânsito, Resolução n° 160 e pelo Manual Brasileiro de Sinalização de trânsito volume </a:t>
            </a:r>
            <a:r>
              <a:rPr lang="pt-BR" sz="1600" dirty="0" err="1">
                <a:latin typeface="Arial"/>
                <a:ea typeface="Times New Roman"/>
                <a:cs typeface="Times New Roman"/>
              </a:rPr>
              <a:t>IV</a:t>
            </a:r>
            <a:r>
              <a:rPr lang="pt-BR" sz="1600" dirty="0">
                <a:latin typeface="Arial"/>
                <a:ea typeface="Times New Roman"/>
                <a:cs typeface="Times New Roman"/>
              </a:rPr>
              <a:t> do Conselho Nacional de Trânsito CONTRAN, resolução n° 236, de maio de 2007, adotando-se o valor de 100 km/h para a velocidade de projeto.</a:t>
            </a:r>
          </a:p>
          <a:p>
            <a:pPr algn="just">
              <a:lnSpc>
                <a:spcPct val="150000"/>
              </a:lnSpc>
              <a:spcAft>
                <a:spcPts val="0"/>
              </a:spcAft>
              <a:tabLst>
                <a:tab pos="540385" algn="l"/>
              </a:tabLst>
            </a:pPr>
            <a:r>
              <a:rPr lang="pt-BR" sz="1600" dirty="0">
                <a:latin typeface="Arial"/>
                <a:ea typeface="Times New Roman"/>
                <a:cs typeface="Times New Roman"/>
              </a:rPr>
              <a:t> </a:t>
            </a:r>
          </a:p>
          <a:p>
            <a:pPr algn="just">
              <a:lnSpc>
                <a:spcPct val="150000"/>
              </a:lnSpc>
              <a:spcAft>
                <a:spcPts val="0"/>
              </a:spcAft>
              <a:tabLst>
                <a:tab pos="540385" algn="l"/>
              </a:tabLst>
            </a:pPr>
            <a:endParaRPr lang="pt-BR" sz="1600" dirty="0" smtClean="0">
              <a:latin typeface="Arial"/>
              <a:ea typeface="Times New Roman"/>
              <a:cs typeface="Times New Roman"/>
            </a:endParaRP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endParaRPr lang="pt-BR" sz="1600" dirty="0" smtClean="0">
              <a:latin typeface="Arial"/>
              <a:ea typeface="Times New Roman"/>
              <a:cs typeface="Times New Roman"/>
            </a:endParaRP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endParaRPr lang="pt-BR" sz="1600" dirty="0" smtClean="0">
              <a:latin typeface="Arial"/>
              <a:ea typeface="Times New Roman"/>
              <a:cs typeface="Times New Roman"/>
            </a:endParaRP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endParaRPr lang="pt-BR" sz="1600" dirty="0" smtClean="0">
              <a:latin typeface="Arial"/>
              <a:ea typeface="Times New Roman"/>
              <a:cs typeface="Times New Roman"/>
            </a:endParaRPr>
          </a:p>
          <a:p>
            <a:pPr algn="just">
              <a:lnSpc>
                <a:spcPct val="150000"/>
              </a:lnSpc>
              <a:spcAft>
                <a:spcPts val="0"/>
              </a:spcAft>
              <a:tabLst>
                <a:tab pos="540385" algn="l"/>
              </a:tabLst>
            </a:pPr>
            <a:endParaRPr lang="pt-BR" sz="1600" dirty="0">
              <a:latin typeface="Arial"/>
              <a:ea typeface="Times New Roman"/>
              <a:cs typeface="Times New Roman"/>
            </a:endParaRPr>
          </a:p>
          <a:p>
            <a:pPr algn="just">
              <a:lnSpc>
                <a:spcPct val="150000"/>
              </a:lnSpc>
              <a:spcAft>
                <a:spcPts val="0"/>
              </a:spcAft>
              <a:tabLst>
                <a:tab pos="540385" algn="l"/>
              </a:tabLst>
            </a:pPr>
            <a:endParaRPr lang="pt-BR" sz="1600" dirty="0" smtClean="0">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600" b="1" dirty="0">
                <a:latin typeface="Arial"/>
                <a:ea typeface="Times New Roman"/>
                <a:cs typeface="Times New Roman"/>
              </a:rPr>
              <a:t>PROJETO DE </a:t>
            </a:r>
            <a:r>
              <a:rPr lang="pt-BR" sz="1600" b="1" dirty="0" smtClean="0">
                <a:latin typeface="Arial"/>
                <a:ea typeface="Times New Roman"/>
                <a:cs typeface="Times New Roman"/>
              </a:rPr>
              <a:t>OBRAS DE ARTE ESPECIAIS</a:t>
            </a:r>
          </a:p>
          <a:p>
            <a:pPr algn="just">
              <a:lnSpc>
                <a:spcPct val="150000"/>
              </a:lnSpc>
              <a:spcAft>
                <a:spcPts val="0"/>
              </a:spcAft>
              <a:tabLst>
                <a:tab pos="540385" algn="l"/>
              </a:tabLst>
            </a:pPr>
            <a:endParaRPr lang="pt-BR" sz="1600" b="1" dirty="0" smtClean="0">
              <a:latin typeface="Arial"/>
              <a:ea typeface="Times New Roman"/>
              <a:cs typeface="Times New Roman"/>
            </a:endParaRPr>
          </a:p>
          <a:p>
            <a:pPr algn="just">
              <a:lnSpc>
                <a:spcPct val="150000"/>
              </a:lnSpc>
              <a:spcBef>
                <a:spcPts val="1200"/>
              </a:spcBef>
              <a:spcAft>
                <a:spcPts val="0"/>
              </a:spcAft>
            </a:pPr>
            <a:r>
              <a:rPr lang="pt-BR" sz="1600" dirty="0">
                <a:solidFill>
                  <a:srgbClr val="000000"/>
                </a:solidFill>
                <a:latin typeface="Arial"/>
                <a:ea typeface="Times New Roman"/>
                <a:cs typeface="Times New Roman"/>
              </a:rPr>
              <a:t>O Projeto de Obras de Arte Especiais consiste no detalhamento estrutural da das pontes, viadutos, bem como o reforço estrutural de obras que puderem ser aproveitadas.</a:t>
            </a:r>
          </a:p>
          <a:p>
            <a:pPr algn="just">
              <a:lnSpc>
                <a:spcPct val="150000"/>
              </a:lnSpc>
              <a:spcBef>
                <a:spcPts val="1200"/>
              </a:spcBef>
              <a:spcAft>
                <a:spcPts val="0"/>
              </a:spcAft>
            </a:pPr>
            <a:r>
              <a:rPr lang="pt-BR" sz="1600" dirty="0">
                <a:solidFill>
                  <a:srgbClr val="000000"/>
                </a:solidFill>
                <a:latin typeface="Arial"/>
                <a:ea typeface="Times New Roman"/>
                <a:cs typeface="Times New Roman"/>
              </a:rPr>
              <a:t>Os projetos estruturais serão desenvolvidos a partir das diretrizes definidas no projeto geométrico e estudos topográficos, com definição da implantação definitiva das obras.</a:t>
            </a:r>
          </a:p>
          <a:p>
            <a:pPr algn="just">
              <a:lnSpc>
                <a:spcPct val="150000"/>
              </a:lnSpc>
              <a:spcBef>
                <a:spcPts val="1200"/>
              </a:spcBef>
              <a:spcAft>
                <a:spcPts val="0"/>
              </a:spcAft>
            </a:pPr>
            <a:r>
              <a:rPr lang="pt-BR" sz="1600" dirty="0">
                <a:solidFill>
                  <a:srgbClr val="000000"/>
                </a:solidFill>
                <a:latin typeface="Arial"/>
                <a:ea typeface="Times New Roman"/>
                <a:cs typeface="Times New Roman"/>
              </a:rPr>
              <a:t>Os tipos de fundações serão definidas com base nos estudos geotécnicos, e os cálculos estruturais das </a:t>
            </a:r>
            <a:r>
              <a:rPr lang="pt-BR" sz="1600" dirty="0" err="1">
                <a:solidFill>
                  <a:srgbClr val="000000"/>
                </a:solidFill>
                <a:latin typeface="Arial"/>
                <a:ea typeface="Times New Roman"/>
                <a:cs typeface="Times New Roman"/>
              </a:rPr>
              <a:t>super</a:t>
            </a:r>
            <a:r>
              <a:rPr lang="pt-BR" sz="1600" dirty="0">
                <a:solidFill>
                  <a:srgbClr val="000000"/>
                </a:solidFill>
                <a:latin typeface="Arial"/>
                <a:ea typeface="Times New Roman"/>
                <a:cs typeface="Times New Roman"/>
              </a:rPr>
              <a:t>, </a:t>
            </a:r>
            <a:r>
              <a:rPr lang="pt-BR" sz="1600" dirty="0" err="1">
                <a:solidFill>
                  <a:srgbClr val="000000"/>
                </a:solidFill>
                <a:latin typeface="Arial"/>
                <a:ea typeface="Times New Roman"/>
                <a:cs typeface="Times New Roman"/>
              </a:rPr>
              <a:t>meso</a:t>
            </a:r>
            <a:r>
              <a:rPr lang="pt-BR" sz="1600" dirty="0">
                <a:solidFill>
                  <a:srgbClr val="000000"/>
                </a:solidFill>
                <a:latin typeface="Arial"/>
                <a:ea typeface="Times New Roman"/>
                <a:cs typeface="Times New Roman"/>
              </a:rPr>
              <a:t> e </a:t>
            </a:r>
            <a:r>
              <a:rPr lang="pt-BR" sz="1600" dirty="0" err="1">
                <a:solidFill>
                  <a:srgbClr val="000000"/>
                </a:solidFill>
                <a:latin typeface="Arial"/>
                <a:ea typeface="Times New Roman"/>
                <a:cs typeface="Times New Roman"/>
              </a:rPr>
              <a:t>infra-estrutura</a:t>
            </a:r>
            <a:r>
              <a:rPr lang="pt-BR" sz="1600" dirty="0">
                <a:solidFill>
                  <a:srgbClr val="000000"/>
                </a:solidFill>
                <a:latin typeface="Arial"/>
                <a:ea typeface="Times New Roman"/>
                <a:cs typeface="Times New Roman"/>
              </a:rPr>
              <a:t> com definição das formas e armações para as passagens superiores.</a:t>
            </a:r>
          </a:p>
          <a:p>
            <a:pPr algn="just">
              <a:lnSpc>
                <a:spcPct val="150000"/>
              </a:lnSpc>
              <a:spcAft>
                <a:spcPts val="0"/>
              </a:spcAft>
              <a:tabLst>
                <a:tab pos="540385" algn="l"/>
              </a:tabLst>
            </a:pPr>
            <a:r>
              <a:rPr lang="pt-BR" sz="1600" dirty="0">
                <a:latin typeface="Arial"/>
                <a:ea typeface="Times New Roman"/>
                <a:cs typeface="Times New Roman"/>
              </a:rPr>
              <a:t> </a:t>
            </a: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120904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CRONOGRAMA FÍSICO - FINANCEIRO</a:t>
            </a:r>
            <a:endParaRPr lang="pt-BR" sz="2800" b="1" dirty="0"/>
          </a:p>
        </p:txBody>
      </p:sp>
      <p:pic>
        <p:nvPicPr>
          <p:cNvPr id="2050" name="Picture 2" descr="CRONOGRAMA F_F"/>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264" y="1562100"/>
            <a:ext cx="12718733" cy="725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spTree>
    <p:extLst>
      <p:ext uri="{BB962C8B-B14F-4D97-AF65-F5344CB8AC3E}">
        <p14:creationId xmlns:p14="http://schemas.microsoft.com/office/powerpoint/2010/main" xmlns="" val="32349157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4" y="1011744"/>
            <a:ext cx="11806145" cy="7201972"/>
          </a:xfrm>
          <a:prstGeom prst="rect">
            <a:avLst/>
          </a:prstGeom>
        </p:spPr>
        <p:txBody>
          <a:bodyPr wrap="square" numCol="2" spcCol="720000">
            <a:spAutoFit/>
          </a:bodyPr>
          <a:lstStyle/>
          <a:p>
            <a:pPr lvl="0" algn="just">
              <a:lnSpc>
                <a:spcPct val="150000"/>
              </a:lnSpc>
              <a:spcAft>
                <a:spcPts val="0"/>
              </a:spcAft>
              <a:tabLst>
                <a:tab pos="540385" algn="l"/>
              </a:tabLst>
            </a:pPr>
            <a:r>
              <a:rPr lang="pt-BR" sz="1400" b="1" dirty="0">
                <a:latin typeface="Arial"/>
                <a:ea typeface="Times New Roman"/>
                <a:cs typeface="Times New Roman"/>
              </a:rPr>
              <a:t>Conforme determina a resolução CONAMA 01/86, para o desenvolvimento do diagnóstico ambiental foram definidas áreas de influência que delimitam a abrangência dos diferentes impactos ambientais relativos ao objeto deste </a:t>
            </a:r>
            <a:r>
              <a:rPr lang="pt-BR" sz="1400" b="1" dirty="0" smtClean="0">
                <a:latin typeface="Arial"/>
                <a:ea typeface="Times New Roman"/>
                <a:cs typeface="Times New Roman"/>
              </a:rPr>
              <a:t>estudo. Essas áreas são </a:t>
            </a:r>
            <a:r>
              <a:rPr lang="pt-BR" sz="1400" b="1" dirty="0">
                <a:latin typeface="Arial"/>
                <a:ea typeface="Times New Roman"/>
                <a:cs typeface="Times New Roman"/>
              </a:rPr>
              <a:t>aqui concebidas como um limite geográfico de possíveis interferências e/ou perturbações ambientais, resultante dos processos de planejamento, implantação, operação ou mesmo manutenção do futuro empreendimento.  Portanto, para definição das áreas de influência considerou-se:</a:t>
            </a:r>
          </a:p>
          <a:p>
            <a:pPr lvl="0" algn="just">
              <a:lnSpc>
                <a:spcPct val="150000"/>
              </a:lnSpc>
              <a:spcAft>
                <a:spcPts val="0"/>
              </a:spcAft>
              <a:tabLst>
                <a:tab pos="540385" algn="l"/>
              </a:tabLst>
            </a:pPr>
            <a:endParaRPr lang="pt-BR" sz="1400" b="1" dirty="0" smtClean="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smtClean="0">
                <a:latin typeface="Arial"/>
                <a:ea typeface="Times New Roman"/>
                <a:cs typeface="Times New Roman"/>
              </a:rPr>
              <a:t>Meios físico e biótico:</a:t>
            </a:r>
          </a:p>
          <a:p>
            <a:pPr algn="just">
              <a:lnSpc>
                <a:spcPct val="150000"/>
              </a:lnSpc>
              <a:spcAft>
                <a:spcPts val="0"/>
              </a:spcAft>
              <a:tabLst>
                <a:tab pos="540385" algn="l"/>
              </a:tabLst>
            </a:pPr>
            <a:r>
              <a:rPr lang="pt-BR" sz="1400" dirty="0">
                <a:latin typeface="Arial"/>
                <a:ea typeface="Times New Roman"/>
                <a:cs typeface="Times New Roman"/>
              </a:rPr>
              <a:t>A </a:t>
            </a:r>
            <a:r>
              <a:rPr lang="pt-BR" sz="1400" dirty="0" smtClean="0">
                <a:latin typeface="Arial"/>
                <a:ea typeface="Times New Roman"/>
                <a:cs typeface="Times New Roman"/>
              </a:rPr>
              <a:t>Área Diretamente Afetada  - ADA </a:t>
            </a:r>
            <a:r>
              <a:rPr lang="pt-BR" sz="1400" dirty="0">
                <a:latin typeface="Arial"/>
                <a:ea typeface="Times New Roman"/>
                <a:cs typeface="Times New Roman"/>
              </a:rPr>
              <a:t>para os estudos dos meios físico e biótico compreende o próprio anel e uma faixa de 100 metros em cada um de seus lados, marco em que se dará a maior parte da intervenção do empreendimento, como as remoções de terra, aterro, cortes e compactações do terreno, entre outros eventos de obra.</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Para os estudos dos meios físico e biótico foi considerada como </a:t>
            </a:r>
            <a:r>
              <a:rPr lang="pt-BR" sz="1400" dirty="0" smtClean="0">
                <a:latin typeface="Arial"/>
                <a:ea typeface="Times New Roman"/>
                <a:cs typeface="Times New Roman"/>
              </a:rPr>
              <a:t>Área de Influência Indireta – AII- </a:t>
            </a:r>
            <a:r>
              <a:rPr lang="pt-BR" sz="1400" dirty="0">
                <a:latin typeface="Arial"/>
                <a:ea typeface="Times New Roman"/>
                <a:cs typeface="Times New Roman"/>
              </a:rPr>
              <a:t>toda a área inserida no interior do anel viário, estendendo-se para fora do mesmo segundo uma faixa de 100 metros. Esta área se justifica tendo em vista que todas as atividades para construção do empreendimento se darão dentro do perímetro do anel, considerando que as diversas atividades de apoio à obra deverão se concentrar entre a sede do Município de Uberaba e a faixa de terra em que se implantará o anel.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No meio biótico, nos estudos da fauna, em particular para o grupo dos vertebrados terrestres, as Áreas Diretamente Afetada (ADA) e de Influência Indireta (</a:t>
            </a:r>
            <a:r>
              <a:rPr lang="pt-BR" sz="1400" dirty="0" err="1">
                <a:latin typeface="Arial"/>
                <a:ea typeface="Times New Roman"/>
                <a:cs typeface="Times New Roman"/>
              </a:rPr>
              <a:t>AII</a:t>
            </a:r>
            <a:r>
              <a:rPr lang="pt-BR" sz="1400" dirty="0">
                <a:latin typeface="Arial"/>
                <a:ea typeface="Times New Roman"/>
                <a:cs typeface="Times New Roman"/>
              </a:rPr>
              <a:t>) são idênticas às do meio físico, mas considerando para a </a:t>
            </a:r>
            <a:r>
              <a:rPr lang="pt-BR" sz="1400" dirty="0" err="1">
                <a:latin typeface="Arial"/>
                <a:ea typeface="Times New Roman"/>
                <a:cs typeface="Times New Roman"/>
              </a:rPr>
              <a:t>AII</a:t>
            </a:r>
            <a:r>
              <a:rPr lang="pt-BR" sz="1400" dirty="0">
                <a:latin typeface="Arial"/>
                <a:ea typeface="Times New Roman"/>
                <a:cs typeface="Times New Roman"/>
              </a:rPr>
              <a:t> os estudos efetuados em áreas especialmente protegidas do entorno do Município de Uberaba</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marL="285750" lvl="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Meio socioeconômico:</a:t>
            </a:r>
          </a:p>
          <a:p>
            <a:pPr algn="just">
              <a:lnSpc>
                <a:spcPct val="150000"/>
              </a:lnSpc>
              <a:spcAft>
                <a:spcPts val="0"/>
              </a:spcAft>
              <a:tabLst>
                <a:tab pos="540385" algn="l"/>
              </a:tabLst>
            </a:pPr>
            <a:r>
              <a:rPr lang="pt-BR" sz="1400" dirty="0" smtClean="0">
                <a:latin typeface="Arial"/>
                <a:ea typeface="Times New Roman"/>
                <a:cs typeface="Times New Roman"/>
              </a:rPr>
              <a:t>Para </a:t>
            </a:r>
            <a:r>
              <a:rPr lang="pt-BR" sz="1400" dirty="0">
                <a:latin typeface="Arial"/>
                <a:ea typeface="Times New Roman"/>
                <a:cs typeface="Times New Roman"/>
              </a:rPr>
              <a:t>o meio socioeconômico são consideradas a Área de Influência Indireta (AII), representada pelo município de Uberaba; a Área de Influência Direta (AID), composta pela respectiva sede municipal e a ADA compreende o próprio anel. Ressalta-se que, como a caracterização da AID foi realizada sobre os estabelecimentos rurais onde está incluída a Área Diretamente Afetada, do empreendimento (ADA), esta se inclui também nos limites da referida AID.</a:t>
            </a:r>
          </a:p>
          <a:p>
            <a:pPr lvl="0" algn="just">
              <a:lnSpc>
                <a:spcPct val="150000"/>
              </a:lnSpc>
              <a:spcAft>
                <a:spcPts val="0"/>
              </a:spcAft>
              <a:tabLst>
                <a:tab pos="540385" algn="l"/>
              </a:tabLst>
            </a:pPr>
            <a:endParaRPr lang="pt-BR" sz="1400" b="1" dirty="0" smtClean="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600" b="1" dirty="0" smtClean="0"/>
              <a:t>ÁREAS DE INFLUÊNCIA DO EMPREENDIMENTO</a:t>
            </a:r>
            <a:endParaRPr lang="pt-BR" sz="2600" b="1" dirty="0"/>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644842" y="6841431"/>
            <a:ext cx="3451132" cy="2314368"/>
          </a:xfrm>
          <a:prstGeom prst="ellipse">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201821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0723" y="812307"/>
            <a:ext cx="8983338" cy="1384995"/>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cs typeface="Times New Roman"/>
              </a:rPr>
              <a:t>O presente estudo ambiental relativo ao meio físico foi realizado com intuito </a:t>
            </a:r>
            <a:r>
              <a:rPr lang="pt-BR" sz="1400" dirty="0" smtClean="0">
                <a:latin typeface="Arial"/>
                <a:ea typeface="Times New Roman"/>
                <a:cs typeface="Times New Roman"/>
              </a:rPr>
              <a:t>de apresentar </a:t>
            </a:r>
            <a:r>
              <a:rPr lang="pt-BR" sz="1400" dirty="0">
                <a:latin typeface="Arial"/>
                <a:ea typeface="Times New Roman"/>
                <a:cs typeface="Times New Roman"/>
              </a:rPr>
              <a:t>as principais características ambientais de uma faixa de terras no </a:t>
            </a:r>
            <a:r>
              <a:rPr lang="pt-BR" sz="1400" dirty="0" smtClean="0">
                <a:latin typeface="Arial"/>
                <a:ea typeface="Times New Roman"/>
                <a:cs typeface="Times New Roman"/>
              </a:rPr>
              <a:t>entorno da </a:t>
            </a:r>
            <a:r>
              <a:rPr lang="pt-BR" sz="1400" dirty="0">
                <a:latin typeface="Arial"/>
                <a:ea typeface="Times New Roman"/>
                <a:cs typeface="Times New Roman"/>
              </a:rPr>
              <a:t>área urbana da sede do Município de Uberaba que será utilizada para </a:t>
            </a:r>
            <a:r>
              <a:rPr lang="pt-BR" sz="1400" dirty="0" smtClean="0">
                <a:latin typeface="Arial"/>
                <a:ea typeface="Times New Roman"/>
                <a:cs typeface="Times New Roman"/>
              </a:rPr>
              <a:t>a implantação </a:t>
            </a:r>
            <a:r>
              <a:rPr lang="pt-BR" sz="1400" dirty="0">
                <a:latin typeface="Arial"/>
                <a:ea typeface="Times New Roman"/>
                <a:cs typeface="Times New Roman"/>
              </a:rPr>
              <a:t>do Anel Viário daquela cidade.</a:t>
            </a:r>
          </a:p>
          <a:p>
            <a:pPr algn="just">
              <a:lnSpc>
                <a:spcPct val="150000"/>
              </a:lnSpc>
              <a:spcAft>
                <a:spcPts val="0"/>
              </a:spcAft>
              <a:tabLst>
                <a:tab pos="540385" algn="l"/>
              </a:tabLst>
            </a:pPr>
            <a:r>
              <a:rPr lang="pt-BR" sz="1400" dirty="0">
                <a:latin typeface="Arial"/>
                <a:ea typeface="Times New Roman"/>
                <a:cs typeface="Times New Roman"/>
              </a:rPr>
              <a:t>   </a:t>
            </a:r>
          </a:p>
        </p:txBody>
      </p:sp>
      <p:sp>
        <p:nvSpPr>
          <p:cNvPr id="10" name="Retângulo 9"/>
          <p:cNvSpPr/>
          <p:nvPr/>
        </p:nvSpPr>
        <p:spPr>
          <a:xfrm>
            <a:off x="9134061" y="24588"/>
            <a:ext cx="3657600" cy="1178047"/>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600" b="1" dirty="0" smtClean="0">
                <a:solidFill>
                  <a:schemeClr val="bg1"/>
                </a:solidFill>
                <a:effectLst>
                  <a:outerShdw blurRad="38100" dist="38100" dir="2700000" algn="tl">
                    <a:srgbClr val="000000">
                      <a:alpha val="43137"/>
                    </a:srgbClr>
                  </a:outerShdw>
                </a:effectLst>
              </a:rPr>
              <a:t>DIAGNÓSTICO AMBIENTAL DO MEIO FÍSICO</a:t>
            </a:r>
            <a:endParaRPr lang="pt-BR" sz="2600" b="1" dirty="0">
              <a:solidFill>
                <a:schemeClr val="bg1"/>
              </a:solidFill>
              <a:effectLst>
                <a:outerShdw blurRad="38100" dist="38100" dir="2700000" algn="tl">
                  <a:srgbClr val="000000">
                    <a:alpha val="43137"/>
                  </a:srgbClr>
                </a:outerShdw>
              </a:effectLst>
            </a:endParaRPr>
          </a:p>
        </p:txBody>
      </p:sp>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7" name="Imagem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sp>
        <p:nvSpPr>
          <p:cNvPr id="8" name="Retângulo 7"/>
          <p:cNvSpPr/>
          <p:nvPr/>
        </p:nvSpPr>
        <p:spPr>
          <a:xfrm>
            <a:off x="150723" y="2101910"/>
            <a:ext cx="11631440" cy="5586145"/>
          </a:xfrm>
          <a:prstGeom prst="rect">
            <a:avLst/>
          </a:prstGeom>
        </p:spPr>
        <p:txBody>
          <a:bodyPr wrap="square" numCol="1"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 clima </a:t>
            </a:r>
            <a:r>
              <a:rPr lang="pt-BR" sz="1400" dirty="0">
                <a:latin typeface="Arial"/>
                <a:ea typeface="Times New Roman"/>
                <a:cs typeface="Times New Roman"/>
              </a:rPr>
              <a:t>da região pode ser definido como continental tropical, caracterizado por quatro períodos distintos ao longo de cada ano: uma estação seca de junho a agosto, uma chuvosa, de novembro a março; além de duas transições, uma da estação seca para a úmida, correspondendo aos meses de setembro e outubro, e outra, da estação úmida para a seca, nos meses de abril e maio.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estação meteorológica mais próxima da bacia do rio Uberaba, onde se localiza a sede do município, é a própria Estação de Uberaba, operada pelo Departamento Nacional de Meteorologia – </a:t>
            </a:r>
            <a:r>
              <a:rPr lang="pt-BR" sz="1400" dirty="0" err="1">
                <a:latin typeface="Arial"/>
                <a:ea typeface="Times New Roman"/>
                <a:cs typeface="Times New Roman"/>
              </a:rPr>
              <a:t>DNMET</a:t>
            </a:r>
            <a:r>
              <a:rPr lang="pt-BR" sz="1400" dirty="0">
                <a:latin typeface="Arial"/>
                <a:ea typeface="Times New Roman"/>
                <a:cs typeface="Times New Roman"/>
              </a:rPr>
              <a:t>. </a:t>
            </a:r>
            <a:r>
              <a:rPr lang="pt-BR" sz="1400" dirty="0" smtClean="0">
                <a:latin typeface="Arial"/>
                <a:ea typeface="Times New Roman"/>
                <a:cs typeface="Times New Roman"/>
              </a:rPr>
              <a:t>De </a:t>
            </a:r>
            <a:r>
              <a:rPr lang="pt-BR" sz="1400" dirty="0">
                <a:latin typeface="Arial"/>
                <a:ea typeface="Times New Roman"/>
                <a:cs typeface="Times New Roman"/>
              </a:rPr>
              <a:t>acordo com os dados </a:t>
            </a:r>
            <a:r>
              <a:rPr lang="pt-BR" sz="1400" dirty="0" smtClean="0">
                <a:latin typeface="Arial"/>
                <a:ea typeface="Times New Roman"/>
                <a:cs typeface="Times New Roman"/>
              </a:rPr>
              <a:t>dessa estação, </a:t>
            </a:r>
            <a:r>
              <a:rPr lang="pt-BR" sz="1400" dirty="0">
                <a:latin typeface="Arial"/>
                <a:ea typeface="Times New Roman"/>
                <a:cs typeface="Times New Roman"/>
              </a:rPr>
              <a:t>as normais de temperatura apontam uma média anual de 21,9 </a:t>
            </a:r>
            <a:r>
              <a:rPr lang="pt-BR" sz="1400" baseline="30000" dirty="0" err="1">
                <a:latin typeface="Arial"/>
                <a:ea typeface="Times New Roman"/>
                <a:cs typeface="Times New Roman"/>
              </a:rPr>
              <a:t>o</a:t>
            </a:r>
            <a:r>
              <a:rPr lang="pt-BR" sz="1400" dirty="0" err="1">
                <a:latin typeface="Arial"/>
                <a:ea typeface="Times New Roman"/>
                <a:cs typeface="Times New Roman"/>
              </a:rPr>
              <a:t>C</a:t>
            </a:r>
            <a:r>
              <a:rPr lang="pt-BR" sz="1400" dirty="0">
                <a:latin typeface="Arial"/>
                <a:ea typeface="Times New Roman"/>
                <a:cs typeface="Times New Roman"/>
              </a:rPr>
              <a:t>, ocorrendo temperaturas mais baixas nos meses de junho e julho (mínima de 12,2 </a:t>
            </a:r>
            <a:r>
              <a:rPr lang="pt-BR" sz="1400" baseline="30000" dirty="0" err="1">
                <a:latin typeface="Arial"/>
                <a:ea typeface="Times New Roman"/>
                <a:cs typeface="Times New Roman"/>
              </a:rPr>
              <a:t>o</a:t>
            </a:r>
            <a:r>
              <a:rPr lang="pt-BR" sz="1400" dirty="0" err="1">
                <a:latin typeface="Arial"/>
                <a:ea typeface="Times New Roman"/>
                <a:cs typeface="Times New Roman"/>
              </a:rPr>
              <a:t>C</a:t>
            </a:r>
            <a:r>
              <a:rPr lang="pt-BR" sz="1400" dirty="0">
                <a:latin typeface="Arial"/>
                <a:ea typeface="Times New Roman"/>
                <a:cs typeface="Times New Roman"/>
              </a:rPr>
              <a:t>) e mais altas nos meses de fevereiro e março (máxima absoluta 30,3 </a:t>
            </a:r>
            <a:r>
              <a:rPr lang="pt-BR" sz="1400" baseline="30000" dirty="0" err="1">
                <a:latin typeface="Arial"/>
                <a:ea typeface="Times New Roman"/>
                <a:cs typeface="Times New Roman"/>
              </a:rPr>
              <a:t>o</a:t>
            </a:r>
            <a:r>
              <a:rPr lang="pt-BR" sz="1400" dirty="0" err="1">
                <a:latin typeface="Arial"/>
                <a:ea typeface="Times New Roman"/>
                <a:cs typeface="Times New Roman"/>
              </a:rPr>
              <a:t>C</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caracterização pluviométrica da região </a:t>
            </a:r>
            <a:r>
              <a:rPr lang="pt-BR" sz="1400" dirty="0" smtClean="0">
                <a:latin typeface="Arial"/>
                <a:ea typeface="Times New Roman"/>
                <a:cs typeface="Times New Roman"/>
              </a:rPr>
              <a:t>foi </a:t>
            </a:r>
            <a:r>
              <a:rPr lang="pt-BR" sz="1400" dirty="0">
                <a:latin typeface="Arial"/>
                <a:ea typeface="Times New Roman"/>
                <a:cs typeface="Times New Roman"/>
              </a:rPr>
              <a:t>feita com base na mesma série histórica (1961/1990) da Estação Uberaba. Pode-se </a:t>
            </a:r>
            <a:r>
              <a:rPr lang="pt-BR" sz="1400" dirty="0" smtClean="0">
                <a:latin typeface="Arial"/>
                <a:ea typeface="Times New Roman"/>
                <a:cs typeface="Times New Roman"/>
              </a:rPr>
              <a:t>concluir que </a:t>
            </a:r>
            <a:r>
              <a:rPr lang="pt-BR" sz="1400" dirty="0">
                <a:latin typeface="Arial"/>
                <a:ea typeface="Times New Roman"/>
                <a:cs typeface="Times New Roman"/>
              </a:rPr>
              <a:t>a precipitação média total anual é de 1.589 mm e o período chuvoso vai de novembro a março. O trimestre mais chuvoso na área é representado pelos meses dezembro, janeiro e fevereiro. O trimestre mais seco acontece nos meses de junho, julho e agosto. As maiores precipitações ocorridas na bacia do Uberaba, medidas nas estações pluviométricas, referentes ao total médio mensal foram: 531,20 mm em </a:t>
            </a:r>
            <a:r>
              <a:rPr lang="pt-BR" sz="1400" dirty="0" smtClean="0">
                <a:latin typeface="Arial"/>
                <a:ea typeface="Times New Roman"/>
                <a:cs typeface="Times New Roman"/>
              </a:rPr>
              <a:t>e </a:t>
            </a:r>
            <a:r>
              <a:rPr lang="pt-BR" sz="1400" dirty="0">
                <a:latin typeface="Arial"/>
                <a:ea typeface="Times New Roman"/>
                <a:cs typeface="Times New Roman"/>
              </a:rPr>
              <a:t>534,70 mm em </a:t>
            </a:r>
            <a:r>
              <a:rPr lang="pt-BR" sz="1400" dirty="0" smtClean="0">
                <a:latin typeface="Arial"/>
                <a:ea typeface="Times New Roman"/>
                <a:cs typeface="Times New Roman"/>
              </a:rPr>
              <a:t>janeiro.</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b="1" dirty="0" smtClean="0">
              <a:latin typeface="Arial"/>
              <a:ea typeface="Times New Roman"/>
              <a:cs typeface="Times New Roman"/>
            </a:endParaRPr>
          </a:p>
        </p:txBody>
      </p:sp>
      <p:sp>
        <p:nvSpPr>
          <p:cNvPr id="9" name="Retângulo 8"/>
          <p:cNvSpPr/>
          <p:nvPr/>
        </p:nvSpPr>
        <p:spPr>
          <a:xfrm>
            <a:off x="346667" y="1759572"/>
            <a:ext cx="4118872"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CLIMA</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spTree>
    <p:extLst>
      <p:ext uri="{BB962C8B-B14F-4D97-AF65-F5344CB8AC3E}">
        <p14:creationId xmlns:p14="http://schemas.microsoft.com/office/powerpoint/2010/main" xmlns="" val="1071551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109715"/>
            <a:ext cx="12058918" cy="8171468"/>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Em Minas Gerais, na região do Triângulo Mineiro, a Bacia do Paraná tem seu empilhamento estratigráfico representado pela sequência </a:t>
            </a:r>
            <a:r>
              <a:rPr lang="pt-BR" sz="1400" dirty="0" err="1">
                <a:latin typeface="Arial"/>
                <a:ea typeface="Times New Roman"/>
                <a:cs typeface="Times New Roman"/>
              </a:rPr>
              <a:t>vulcano</a:t>
            </a:r>
            <a:r>
              <a:rPr lang="pt-BR" sz="1400" dirty="0">
                <a:latin typeface="Arial"/>
                <a:ea typeface="Times New Roman"/>
                <a:cs typeface="Times New Roman"/>
              </a:rPr>
              <a:t>-sedimentar do Grupo São Bento e pela sequência de sedimentos clásticos, </a:t>
            </a:r>
            <a:r>
              <a:rPr lang="pt-BR" sz="1400" dirty="0" err="1">
                <a:latin typeface="Arial"/>
                <a:ea typeface="Times New Roman"/>
                <a:cs typeface="Times New Roman"/>
              </a:rPr>
              <a:t>vulcanoclásticos</a:t>
            </a:r>
            <a:r>
              <a:rPr lang="pt-BR" sz="1400" dirty="0">
                <a:latin typeface="Arial"/>
                <a:ea typeface="Times New Roman"/>
                <a:cs typeface="Times New Roman"/>
              </a:rPr>
              <a:t> e </a:t>
            </a:r>
            <a:r>
              <a:rPr lang="pt-BR" sz="1400" dirty="0" err="1">
                <a:latin typeface="Arial"/>
                <a:ea typeface="Times New Roman"/>
                <a:cs typeface="Times New Roman"/>
              </a:rPr>
              <a:t>carbonáticos</a:t>
            </a:r>
            <a:r>
              <a:rPr lang="pt-BR" sz="1400" dirty="0">
                <a:latin typeface="Arial"/>
                <a:ea typeface="Times New Roman"/>
                <a:cs typeface="Times New Roman"/>
              </a:rPr>
              <a:t> do Grupo </a:t>
            </a:r>
            <a:r>
              <a:rPr lang="pt-BR" sz="1400" dirty="0" smtClean="0">
                <a:latin typeface="Arial"/>
                <a:ea typeface="Times New Roman"/>
                <a:cs typeface="Times New Roman"/>
              </a:rPr>
              <a:t>Bauru. A </a:t>
            </a:r>
            <a:r>
              <a:rPr lang="pt-BR" sz="1400" dirty="0">
                <a:latin typeface="Arial"/>
                <a:ea typeface="Times New Roman"/>
                <a:cs typeface="Times New Roman"/>
              </a:rPr>
              <a:t>seguir, faz-se uma breve descrição das unidades geológicas presentes na região de Uberaba.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Grupo Araxá</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É constituído por uma sequência de xistos, anfibolitos, quartzitos, gnaisses e formação ferrífera. Os sucessivos eventos deformacionais e metamórficos sofridos pela unidade dificultam seu empilhamento estratigráfico original e os processos que lhes deram origem sendo admitida sedimentação </a:t>
            </a:r>
            <a:r>
              <a:rPr lang="pt-BR" sz="1400" dirty="0" err="1">
                <a:latin typeface="Arial"/>
                <a:ea typeface="Times New Roman"/>
                <a:cs typeface="Times New Roman"/>
              </a:rPr>
              <a:t>flyschóide</a:t>
            </a:r>
            <a:r>
              <a:rPr lang="pt-BR" sz="1400" dirty="0">
                <a:latin typeface="Arial"/>
                <a:ea typeface="Times New Roman"/>
                <a:cs typeface="Times New Roman"/>
              </a:rPr>
              <a:t>, com clásticos grosseiros e vulcanismo </a:t>
            </a:r>
            <a:r>
              <a:rPr lang="pt-BR" sz="1400" dirty="0" err="1">
                <a:latin typeface="Arial"/>
                <a:ea typeface="Times New Roman"/>
                <a:cs typeface="Times New Roman"/>
              </a:rPr>
              <a:t>andesítico</a:t>
            </a:r>
            <a:r>
              <a:rPr lang="pt-BR" sz="1400" dirty="0">
                <a:latin typeface="Arial"/>
                <a:ea typeface="Times New Roman"/>
                <a:cs typeface="Times New Roman"/>
              </a:rPr>
              <a:t> </a:t>
            </a:r>
            <a:r>
              <a:rPr lang="pt-BR" sz="1400" dirty="0" smtClean="0">
                <a:latin typeface="Arial"/>
                <a:ea typeface="Times New Roman"/>
                <a:cs typeface="Times New Roman"/>
              </a:rPr>
              <a:t>subordinado.</a:t>
            </a: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panose="05000000000000000000" pitchFamily="2" charset="2"/>
              <a:buChar char="Ø"/>
              <a:tabLst>
                <a:tab pos="540385" algn="l"/>
              </a:tabLst>
            </a:pPr>
            <a:r>
              <a:rPr lang="x-none" sz="1400" b="1" smtClean="0">
                <a:latin typeface="Arial"/>
                <a:ea typeface="Times New Roman"/>
                <a:cs typeface="Times New Roman"/>
              </a:rPr>
              <a:t>Granit</a:t>
            </a:r>
            <a:r>
              <a:rPr lang="pt-BR" sz="1400" b="1" dirty="0">
                <a:latin typeface="Arial"/>
                <a:ea typeface="Times New Roman"/>
                <a:cs typeface="Times New Roman"/>
              </a:rPr>
              <a:t>ó</a:t>
            </a:r>
            <a:r>
              <a:rPr lang="x-none" sz="1400" b="1" smtClean="0">
                <a:latin typeface="Arial"/>
                <a:ea typeface="Times New Roman"/>
                <a:cs typeface="Times New Roman"/>
              </a:rPr>
              <a:t>ides </a:t>
            </a:r>
            <a:r>
              <a:rPr lang="x-none" sz="1400" b="1">
                <a:latin typeface="Arial"/>
                <a:ea typeface="Times New Roman"/>
                <a:cs typeface="Times New Roman"/>
              </a:rPr>
              <a:t>Sin a Tardi-Tectônicos </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É constituídos </a:t>
            </a:r>
            <a:r>
              <a:rPr lang="pt-BR" sz="1400" dirty="0">
                <a:latin typeface="Arial"/>
                <a:ea typeface="Times New Roman"/>
                <a:cs typeface="Times New Roman"/>
              </a:rPr>
              <a:t>predominantemente por </a:t>
            </a:r>
            <a:r>
              <a:rPr lang="pt-BR" sz="1400" dirty="0" err="1">
                <a:latin typeface="Arial"/>
                <a:ea typeface="Times New Roman"/>
                <a:cs typeface="Times New Roman"/>
              </a:rPr>
              <a:t>granitóides</a:t>
            </a:r>
            <a:r>
              <a:rPr lang="pt-BR" sz="1400" dirty="0">
                <a:latin typeface="Arial"/>
                <a:ea typeface="Times New Roman"/>
                <a:cs typeface="Times New Roman"/>
              </a:rPr>
              <a:t> de composição granítica a </a:t>
            </a:r>
            <a:r>
              <a:rPr lang="pt-BR" sz="1400" dirty="0" err="1">
                <a:latin typeface="Arial"/>
                <a:ea typeface="Times New Roman"/>
                <a:cs typeface="Times New Roman"/>
              </a:rPr>
              <a:t>granodiorítica</a:t>
            </a:r>
            <a:r>
              <a:rPr lang="pt-BR" sz="1400" dirty="0">
                <a:latin typeface="Arial"/>
                <a:ea typeface="Times New Roman"/>
                <a:cs typeface="Times New Roman"/>
              </a:rPr>
              <a:t>. A granulometria destas rochas é geralmente média a grossa e as interpretações geotectônicas, de acordo com suas relações de </a:t>
            </a:r>
            <a:r>
              <a:rPr lang="pt-BR" sz="1400" dirty="0" smtClean="0">
                <a:latin typeface="Arial"/>
                <a:ea typeface="Times New Roman"/>
                <a:cs typeface="Times New Roman"/>
              </a:rPr>
              <a:t>composição, </a:t>
            </a:r>
            <a:r>
              <a:rPr lang="pt-BR" sz="1400" dirty="0">
                <a:latin typeface="Arial"/>
                <a:ea typeface="Times New Roman"/>
                <a:cs typeface="Times New Roman"/>
              </a:rPr>
              <a:t>estrutura e </a:t>
            </a:r>
            <a:r>
              <a:rPr lang="pt-BR" sz="1400" dirty="0" smtClean="0">
                <a:latin typeface="Arial"/>
                <a:ea typeface="Times New Roman"/>
                <a:cs typeface="Times New Roman"/>
              </a:rPr>
              <a:t>textura</a:t>
            </a:r>
            <a:r>
              <a:rPr lang="pt-BR" sz="1400" dirty="0">
                <a:latin typeface="Arial"/>
                <a:ea typeface="Times New Roman"/>
                <a:cs typeface="Times New Roman"/>
              </a:rPr>
              <a:t>.</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marL="342900" lvl="0" indent="-342900" algn="just">
              <a:lnSpc>
                <a:spcPct val="150000"/>
              </a:lnSpc>
              <a:spcAft>
                <a:spcPts val="0"/>
              </a:spcAft>
              <a:buFont typeface="Wingdings" panose="05000000000000000000" pitchFamily="2" charset="2"/>
              <a:buChar char="Ø"/>
              <a:tabLst>
                <a:tab pos="540385" algn="l"/>
              </a:tabLst>
            </a:pPr>
            <a:r>
              <a:rPr lang="x-none" sz="1400" b="1" smtClean="0">
                <a:latin typeface="Arial"/>
                <a:ea typeface="Times New Roman"/>
                <a:cs typeface="Times New Roman"/>
              </a:rPr>
              <a:t>Formação </a:t>
            </a:r>
            <a:r>
              <a:rPr lang="x-none" sz="1400" b="1">
                <a:latin typeface="Arial"/>
                <a:ea typeface="Times New Roman"/>
                <a:cs typeface="Times New Roman"/>
              </a:rPr>
              <a:t>Botucatu</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Composta por arenitos avermelhados, finos a médios, com estratificação cruzada de grande porte, características de ambiente desértico, com desenvolvimento localizado de rios com meandros e pequenas lagoas. No topo da formação, ocorrem intercalados aos basaltos sobrejacentes.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panose="05000000000000000000" pitchFamily="2" charset="2"/>
              <a:buChar char="Ø"/>
              <a:tabLst>
                <a:tab pos="540385" algn="l"/>
              </a:tabLst>
            </a:pPr>
            <a:r>
              <a:rPr lang="pt-BR" sz="1400" b="1" dirty="0">
                <a:latin typeface="Arial"/>
                <a:ea typeface="Times New Roman"/>
                <a:cs typeface="Times New Roman"/>
              </a:rPr>
              <a:t> </a:t>
            </a:r>
            <a:r>
              <a:rPr lang="x-none" sz="1400" b="1">
                <a:latin typeface="Arial"/>
                <a:ea typeface="Times New Roman"/>
                <a:cs typeface="Times New Roman"/>
              </a:rPr>
              <a:t>Formação Serra Geral</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Sua </a:t>
            </a:r>
            <a:r>
              <a:rPr lang="pt-BR" sz="1400" dirty="0">
                <a:latin typeface="Arial"/>
                <a:ea typeface="Times New Roman"/>
                <a:cs typeface="Times New Roman"/>
              </a:rPr>
              <a:t>gênese está relacionada aos mecanismos de fissura continental. A diversidade litológica é atribuída à influência das heterogeneidades do manto na geração dos fluidos magmáticos, aos processos de diferenciação e aos mecanismos de assimilação/contaminação por material </a:t>
            </a:r>
            <a:r>
              <a:rPr lang="pt-BR" sz="1400" dirty="0" err="1" smtClean="0">
                <a:latin typeface="Arial"/>
                <a:ea typeface="Times New Roman"/>
                <a:cs typeface="Times New Roman"/>
              </a:rPr>
              <a:t>siálico</a:t>
            </a:r>
            <a:r>
              <a:rPr lang="pt-BR" sz="1400" dirty="0" smtClean="0">
                <a:latin typeface="Arial"/>
                <a:ea typeface="Times New Roman"/>
                <a:cs typeface="Times New Roman"/>
              </a:rPr>
              <a:t>/</a:t>
            </a:r>
            <a:r>
              <a:rPr lang="pt-BR" sz="1400" dirty="0" err="1" smtClean="0">
                <a:latin typeface="Arial"/>
                <a:ea typeface="Times New Roman"/>
                <a:cs typeface="Times New Roman"/>
              </a:rPr>
              <a:t>crustal</a:t>
            </a:r>
            <a:r>
              <a:rPr lang="pt-BR" sz="1400" dirty="0" smtClean="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 </a:t>
            </a:r>
          </a:p>
          <a:p>
            <a:pPr marL="285750" indent="-285750" algn="just">
              <a:lnSpc>
                <a:spcPct val="150000"/>
              </a:lnSpc>
              <a:spcAft>
                <a:spcPts val="0"/>
              </a:spcAft>
              <a:buFont typeface="Wingdings" panose="05000000000000000000" pitchFamily="2" charset="2"/>
              <a:buChar char="Ø"/>
              <a:tabLst>
                <a:tab pos="540385" algn="l"/>
              </a:tabLst>
            </a:pPr>
            <a:r>
              <a:rPr lang="x-none" sz="1400" b="1" smtClean="0">
                <a:latin typeface="Arial"/>
                <a:ea typeface="Times New Roman"/>
                <a:cs typeface="Times New Roman"/>
              </a:rPr>
              <a:t>Grupo </a:t>
            </a:r>
            <a:r>
              <a:rPr lang="x-none" sz="1400" b="1">
                <a:latin typeface="Arial"/>
                <a:ea typeface="Times New Roman"/>
                <a:cs typeface="Times New Roman"/>
              </a:rPr>
              <a:t>Bauru</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Na região do Triângulo Mineiro, ocorre sobreposto por discordância erosiva à Formação Serra Geral, sendo dividido nas Formações Uberaba (basal) e Marília.</a:t>
            </a:r>
          </a:p>
          <a:p>
            <a:pPr algn="just">
              <a:lnSpc>
                <a:spcPct val="150000"/>
              </a:lnSpc>
              <a:spcAft>
                <a:spcPts val="0"/>
              </a:spcAft>
              <a:tabLst>
                <a:tab pos="540385" algn="l"/>
              </a:tabLst>
            </a:pPr>
            <a:r>
              <a:rPr lang="x-none" sz="1400" b="1" smtClean="0">
                <a:latin typeface="Arial"/>
                <a:ea typeface="Times New Roman"/>
                <a:cs typeface="Times New Roman"/>
              </a:rPr>
              <a:t>Formação </a:t>
            </a:r>
            <a:r>
              <a:rPr lang="x-none" sz="1400" b="1">
                <a:latin typeface="Arial"/>
                <a:ea typeface="Times New Roman"/>
                <a:cs typeface="Times New Roman"/>
              </a:rPr>
              <a:t>Uberaba: </a:t>
            </a:r>
            <a:r>
              <a:rPr lang="pt-BR" sz="1400" dirty="0" smtClean="0">
                <a:latin typeface="Arial"/>
                <a:ea typeface="Times New Roman"/>
                <a:cs typeface="Times New Roman"/>
              </a:rPr>
              <a:t>É </a:t>
            </a:r>
            <a:r>
              <a:rPr lang="pt-BR" sz="1400" dirty="0">
                <a:latin typeface="Arial"/>
                <a:ea typeface="Times New Roman"/>
                <a:cs typeface="Times New Roman"/>
              </a:rPr>
              <a:t>constituída por conglomerado de seixos arredondados de basaltos, rochas ígneas alcalinas, argilitos e de rochas metamórficas. </a:t>
            </a:r>
            <a:endParaRPr lang="pt-BR" sz="1400" dirty="0" smtClean="0">
              <a:latin typeface="Arial"/>
              <a:ea typeface="Times New Roman"/>
              <a:cs typeface="Times New Roman"/>
            </a:endParaRPr>
          </a:p>
          <a:p>
            <a:pPr algn="just">
              <a:lnSpc>
                <a:spcPct val="150000"/>
              </a:lnSpc>
              <a:spcAft>
                <a:spcPts val="0"/>
              </a:spcAft>
              <a:tabLst>
                <a:tab pos="540385" algn="l"/>
              </a:tabLst>
            </a:pPr>
            <a:r>
              <a:rPr lang="x-none" sz="1400" b="1" smtClean="0">
                <a:latin typeface="Arial"/>
                <a:ea typeface="Times New Roman"/>
                <a:cs typeface="Times New Roman"/>
              </a:rPr>
              <a:t>Formação Marília:</a:t>
            </a:r>
            <a:r>
              <a:rPr lang="pt-BR" sz="1400" b="1" dirty="0" smtClean="0">
                <a:latin typeface="Arial"/>
                <a:ea typeface="Times New Roman"/>
                <a:cs typeface="Times New Roman"/>
              </a:rPr>
              <a:t> </a:t>
            </a:r>
            <a:r>
              <a:rPr lang="pt-BR" sz="1400" dirty="0" smtClean="0">
                <a:latin typeface="Arial"/>
                <a:ea typeface="Times New Roman"/>
                <a:cs typeface="Times New Roman"/>
              </a:rPr>
              <a:t>Encontra-se </a:t>
            </a:r>
            <a:r>
              <a:rPr lang="pt-BR" sz="1400" dirty="0">
                <a:latin typeface="Arial"/>
                <a:ea typeface="Times New Roman"/>
                <a:cs typeface="Times New Roman"/>
              </a:rPr>
              <a:t>amplamente distribuída na região Oeste de Minas Gerais, sendo constituída por calcários brancos </a:t>
            </a:r>
            <a:r>
              <a:rPr lang="pt-BR" sz="1400" dirty="0" err="1">
                <a:latin typeface="Arial"/>
                <a:ea typeface="Times New Roman"/>
                <a:cs typeface="Times New Roman"/>
              </a:rPr>
              <a:t>lacustrinos</a:t>
            </a:r>
            <a:r>
              <a:rPr lang="pt-BR" sz="1400" dirty="0">
                <a:latin typeface="Arial"/>
                <a:ea typeface="Times New Roman"/>
                <a:cs typeface="Times New Roman"/>
              </a:rPr>
              <a:t>, com fragmentos de arenitos e argilitos, e concreções calcárias na base, e por arenitos e conglomerados calcíferos, no topo. As seções basal e superior desta formação foram denominadas membros Ponte Alta e Serra da Galga, respectivamente</a:t>
            </a:r>
            <a:r>
              <a:rPr lang="pt-BR" sz="1400" dirty="0" smtClean="0">
                <a:latin typeface="Arial"/>
                <a:ea typeface="Times New Roman"/>
                <a:cs typeface="Times New Roman"/>
              </a:rPr>
              <a:t>.</a:t>
            </a:r>
            <a:endParaRPr lang="pt-BR" sz="1400" b="1" dirty="0" smtClean="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964914"/>
            <a:ext cx="2305836"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GEOLOGIA</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3180522" y="349482"/>
            <a:ext cx="5804452" cy="400110"/>
            <a:chOff x="3180522" y="349482"/>
            <a:chExt cx="5804452" cy="400110"/>
          </a:xfrm>
        </p:grpSpPr>
        <p:sp>
          <p:nvSpPr>
            <p:cNvPr id="9" name="Retângulo 8"/>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1" name="Conector reto 10"/>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42054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5497" y="931577"/>
            <a:ext cx="11810510" cy="79838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4354" y="216682"/>
            <a:ext cx="852055" cy="714895"/>
          </a:xfrm>
          <a:prstGeom prst="rect">
            <a:avLst/>
          </a:prstGeom>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325058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109715"/>
            <a:ext cx="12058918" cy="8160567"/>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hangingPunct="0">
              <a:lnSpc>
                <a:spcPct val="149000"/>
              </a:lnSpc>
              <a:spcAft>
                <a:spcPts val="0"/>
              </a:spcAft>
              <a:tabLst>
                <a:tab pos="540385" algn="l"/>
              </a:tabLst>
            </a:pPr>
            <a:r>
              <a:rPr lang="pt-BR" sz="1400" dirty="0">
                <a:latin typeface="Arial"/>
                <a:ea typeface="Times New Roman"/>
                <a:cs typeface="Times New Roman"/>
              </a:rPr>
              <a:t>O entorno da sede municipal de Uberaba, em que se irá implantar o Anel Viário objeto deste relatório, na quase totalidade do traçado de suas vias, apresenta como marco geológico, uma sequência de sedimentos </a:t>
            </a:r>
            <a:r>
              <a:rPr lang="pt-BR" sz="1400" dirty="0" err="1">
                <a:latin typeface="Arial"/>
                <a:ea typeface="Times New Roman"/>
                <a:cs typeface="Times New Roman"/>
              </a:rPr>
              <a:t>detríticos</a:t>
            </a:r>
            <a:r>
              <a:rPr lang="pt-BR" sz="1400" dirty="0">
                <a:latin typeface="Arial"/>
                <a:ea typeface="Times New Roman"/>
                <a:cs typeface="Times New Roman"/>
              </a:rPr>
              <a:t> da Formação Uberaba recobertos por sedimentos de coberturas do Terciário – Quaternário, sob </a:t>
            </a:r>
            <a:r>
              <a:rPr lang="pt-BR" sz="1400" dirty="0" err="1">
                <a:latin typeface="Arial"/>
                <a:ea typeface="Times New Roman"/>
                <a:cs typeface="Times New Roman"/>
              </a:rPr>
              <a:t>latossolos</a:t>
            </a:r>
            <a:r>
              <a:rPr lang="pt-BR" sz="1400" dirty="0">
                <a:latin typeface="Arial"/>
                <a:ea typeface="Times New Roman"/>
                <a:cs typeface="Times New Roman"/>
              </a:rPr>
              <a:t> de cores variáveis entre a vermelha e a marrom. Apenas na transposição de alguns dos cursos d’água afloram rochas basálticas da Formação São Bento, enquanto na transposição do córrego </a:t>
            </a:r>
            <a:r>
              <a:rPr lang="pt-BR" sz="1400" dirty="0" err="1">
                <a:latin typeface="Arial"/>
                <a:ea typeface="Times New Roman"/>
                <a:cs typeface="Times New Roman"/>
              </a:rPr>
              <a:t>Lageado</a:t>
            </a:r>
            <a:r>
              <a:rPr lang="pt-BR" sz="1400" dirty="0">
                <a:latin typeface="Arial"/>
                <a:ea typeface="Times New Roman"/>
                <a:cs typeface="Times New Roman"/>
              </a:rPr>
              <a:t> (Lote 3) e na cabeceira do córrego das Toldas (Lote 2) aparecem sedimentos aluviais recentes (quaternários</a:t>
            </a:r>
            <a:r>
              <a:rPr lang="pt-BR" sz="1400" dirty="0" smtClean="0">
                <a:latin typeface="Arial"/>
                <a:ea typeface="Times New Roman"/>
                <a:cs typeface="Times New Roman"/>
              </a:rPr>
              <a:t>)</a:t>
            </a:r>
            <a:r>
              <a:rPr lang="pt-BR" sz="1400" dirty="0" smtClean="0">
                <a:latin typeface="Arial"/>
                <a:ea typeface="Times New Roman"/>
                <a:cs typeface="Arial"/>
              </a:rPr>
              <a:t>.</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Da base para o topo, a geologia local da faixa a ser impactada pelo Anel Viário de Uberaba pode ser descrita como:</a:t>
            </a:r>
          </a:p>
          <a:p>
            <a:pPr algn="just">
              <a:lnSpc>
                <a:spcPct val="150000"/>
              </a:lnSpc>
              <a:spcAft>
                <a:spcPts val="0"/>
              </a:spcAft>
              <a:tabLst>
                <a:tab pos="540385" algn="l"/>
              </a:tabLst>
            </a:pPr>
            <a:r>
              <a:rPr lang="pt-BR" sz="1400" dirty="0">
                <a:latin typeface="Arial"/>
                <a:ea typeface="Times New Roman"/>
                <a:cs typeface="Times New Roman"/>
              </a:rPr>
              <a:t> </a:t>
            </a:r>
          </a:p>
          <a:p>
            <a:pPr lvl="0" algn="just">
              <a:lnSpc>
                <a:spcPct val="150000"/>
              </a:lnSpc>
              <a:spcAft>
                <a:spcPts val="0"/>
              </a:spcAft>
              <a:tabLst>
                <a:tab pos="540385" algn="l"/>
              </a:tabLst>
            </a:pPr>
            <a:r>
              <a:rPr lang="pt-BR" sz="1400" b="1" dirty="0">
                <a:latin typeface="Arial"/>
                <a:ea typeface="Times New Roman"/>
                <a:cs typeface="Times New Roman"/>
              </a:rPr>
              <a:t> Formação Serra Geral</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Aflora </a:t>
            </a:r>
            <a:r>
              <a:rPr lang="pt-BR" sz="1400" dirty="0">
                <a:latin typeface="Arial"/>
                <a:ea typeface="Times New Roman"/>
                <a:cs typeface="Times New Roman"/>
              </a:rPr>
              <a:t>nas encostas do córrego Correias e nas transposições dos talvegues a ele adjacentes, no Lote </a:t>
            </a:r>
            <a:r>
              <a:rPr lang="pt-BR" sz="1400" dirty="0" smtClean="0">
                <a:latin typeface="Arial"/>
                <a:ea typeface="Times New Roman"/>
                <a:cs typeface="Times New Roman"/>
              </a:rPr>
              <a:t>2. </a:t>
            </a:r>
            <a:r>
              <a:rPr lang="pt-BR" sz="1400" dirty="0">
                <a:latin typeface="Arial"/>
                <a:ea typeface="Times New Roman"/>
                <a:cs typeface="Times New Roman"/>
              </a:rPr>
              <a:t>É</a:t>
            </a:r>
            <a:r>
              <a:rPr lang="pt-BR" sz="1400" dirty="0" smtClean="0">
                <a:latin typeface="Arial"/>
                <a:ea typeface="Times New Roman"/>
                <a:cs typeface="Times New Roman"/>
              </a:rPr>
              <a:t> </a:t>
            </a:r>
            <a:r>
              <a:rPr lang="pt-BR" sz="1400" dirty="0">
                <a:latin typeface="Arial"/>
                <a:ea typeface="Times New Roman"/>
                <a:cs typeface="Times New Roman"/>
              </a:rPr>
              <a:t>caracterizada por rochas de natureza vulcânica, que estão inseridas na sequência </a:t>
            </a:r>
            <a:r>
              <a:rPr lang="pt-BR" sz="1400" dirty="0" err="1">
                <a:latin typeface="Arial"/>
                <a:ea typeface="Times New Roman"/>
                <a:cs typeface="Times New Roman"/>
              </a:rPr>
              <a:t>Gondwana</a:t>
            </a:r>
            <a:r>
              <a:rPr lang="pt-BR" sz="1400" dirty="0">
                <a:latin typeface="Arial"/>
                <a:ea typeface="Times New Roman"/>
                <a:cs typeface="Times New Roman"/>
              </a:rPr>
              <a:t> </a:t>
            </a:r>
            <a:r>
              <a:rPr lang="pt-BR" sz="1400" dirty="0" err="1">
                <a:latin typeface="Arial"/>
                <a:ea typeface="Times New Roman"/>
                <a:cs typeface="Times New Roman"/>
              </a:rPr>
              <a:t>III</a:t>
            </a:r>
            <a:r>
              <a:rPr lang="pt-BR" sz="1400" dirty="0">
                <a:latin typeface="Arial"/>
                <a:ea typeface="Times New Roman"/>
                <a:cs typeface="Times New Roman"/>
              </a:rPr>
              <a:t>, da Bacia do Paraná. Na região do Triângulo Mineiro, encontram–se sobrepostas diretamente sobre o embasamento cristalino da Faixa </a:t>
            </a:r>
            <a:r>
              <a:rPr lang="pt-BR" sz="1400" dirty="0" smtClean="0">
                <a:latin typeface="Arial"/>
                <a:ea typeface="Times New Roman"/>
                <a:cs typeface="Times New Roman"/>
              </a:rPr>
              <a:t>Brasília. As </a:t>
            </a:r>
            <a:r>
              <a:rPr lang="pt-BR" sz="1400" dirty="0">
                <a:latin typeface="Arial"/>
                <a:ea typeface="Times New Roman"/>
                <a:cs typeface="Times New Roman"/>
              </a:rPr>
              <a:t>rochas vulcânicas observadas mostram cor cinza escura a esverdeada, depositadas em estratos de dez a quinze centímetros de espessura, formando pequenos paredões abruptos ao longo dos talvegues dos vales.</a:t>
            </a:r>
          </a:p>
          <a:p>
            <a:pPr algn="just">
              <a:lnSpc>
                <a:spcPct val="150000"/>
              </a:lnSpc>
              <a:spcAft>
                <a:spcPts val="0"/>
              </a:spcAft>
              <a:tabLst>
                <a:tab pos="540385" algn="l"/>
              </a:tabLst>
            </a:pPr>
            <a:r>
              <a:rPr lang="pt-BR" sz="1400" dirty="0">
                <a:latin typeface="Arial"/>
                <a:ea typeface="Times New Roman"/>
                <a:cs typeface="Times New Roman"/>
              </a:rPr>
              <a:t> </a:t>
            </a:r>
          </a:p>
          <a:p>
            <a:pPr lvl="0" algn="just">
              <a:lnSpc>
                <a:spcPct val="150000"/>
              </a:lnSpc>
              <a:spcAft>
                <a:spcPts val="0"/>
              </a:spcAft>
              <a:tabLst>
                <a:tab pos="540385" algn="l"/>
              </a:tabLst>
            </a:pPr>
            <a:r>
              <a:rPr lang="pt-BR" sz="1400" b="1" dirty="0" smtClean="0">
                <a:latin typeface="Arial"/>
                <a:ea typeface="Times New Roman"/>
                <a:cs typeface="Times New Roman"/>
              </a:rPr>
              <a:t>Formação </a:t>
            </a:r>
            <a:r>
              <a:rPr lang="pt-BR" sz="1400" b="1" dirty="0">
                <a:latin typeface="Arial"/>
                <a:ea typeface="Times New Roman"/>
                <a:cs typeface="Times New Roman"/>
              </a:rPr>
              <a:t>Uberaba</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Nas </a:t>
            </a:r>
            <a:r>
              <a:rPr lang="pt-BR" sz="1400" dirty="0">
                <a:latin typeface="Arial"/>
                <a:ea typeface="Times New Roman"/>
                <a:cs typeface="Times New Roman"/>
              </a:rPr>
              <a:t>sondagens realizadas ao longo dos quatro lotes que compõem a extensão total do Anel Viário, com profundidade máxima de 8 metros (furos a trado), não se detectou sedimentos ou rochas da Formação Uberaba. Logicamente, os representantes dessa unidade geológica se encontram a maior profundidade e, provavelmente, seu manto de alteração, associados a contribuições da Formação Marília, é origem dos sedimentos </a:t>
            </a:r>
            <a:r>
              <a:rPr lang="pt-BR" sz="1400" dirty="0" err="1">
                <a:latin typeface="Arial"/>
                <a:ea typeface="Times New Roman"/>
                <a:cs typeface="Times New Roman"/>
              </a:rPr>
              <a:t>detríticos</a:t>
            </a:r>
            <a:r>
              <a:rPr lang="pt-BR" sz="1400" dirty="0">
                <a:latin typeface="Arial"/>
                <a:ea typeface="Times New Roman"/>
                <a:cs typeface="Times New Roman"/>
              </a:rPr>
              <a:t> sobrepostos.</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b="1" dirty="0" smtClean="0">
                <a:latin typeface="Arial"/>
                <a:ea typeface="Times New Roman"/>
                <a:cs typeface="Times New Roman"/>
              </a:rPr>
              <a:t>Coberturas </a:t>
            </a:r>
            <a:r>
              <a:rPr lang="pt-BR" sz="1400" b="1" dirty="0" err="1">
                <a:latin typeface="Arial"/>
                <a:ea typeface="Times New Roman"/>
                <a:cs typeface="Times New Roman"/>
              </a:rPr>
              <a:t>Detríticas</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As </a:t>
            </a:r>
            <a:r>
              <a:rPr lang="pt-BR" sz="1400" dirty="0">
                <a:latin typeface="Arial"/>
                <a:ea typeface="Times New Roman"/>
                <a:cs typeface="Times New Roman"/>
              </a:rPr>
              <a:t>coberturas </a:t>
            </a:r>
            <a:r>
              <a:rPr lang="pt-BR" sz="1400" dirty="0" err="1">
                <a:latin typeface="Arial"/>
                <a:ea typeface="Times New Roman"/>
                <a:cs typeface="Times New Roman"/>
              </a:rPr>
              <a:t>detríticas</a:t>
            </a:r>
            <a:r>
              <a:rPr lang="pt-BR" sz="1400" dirty="0">
                <a:latin typeface="Arial"/>
                <a:ea typeface="Times New Roman"/>
                <a:cs typeface="Times New Roman"/>
              </a:rPr>
              <a:t> aparecem, praticamente, em quase todos os 65,72 km do Anel Viário, nos topos aplainados das elevações, sotopostos a uma camada de solos argilosos ou </a:t>
            </a:r>
            <a:r>
              <a:rPr lang="pt-BR" sz="1400" dirty="0" err="1">
                <a:latin typeface="Arial"/>
                <a:ea typeface="Times New Roman"/>
                <a:cs typeface="Times New Roman"/>
              </a:rPr>
              <a:t>argilo</a:t>
            </a:r>
            <a:r>
              <a:rPr lang="pt-BR" sz="1400" dirty="0">
                <a:latin typeface="Arial"/>
                <a:ea typeface="Times New Roman"/>
                <a:cs typeface="Times New Roman"/>
              </a:rPr>
              <a:t>-arenosos, geralmente da ordem de dois metros de espessura</a:t>
            </a:r>
            <a:r>
              <a:rPr lang="pt-BR" sz="1400" dirty="0" smtClean="0">
                <a:latin typeface="Arial"/>
                <a:ea typeface="Times New Roman"/>
                <a:cs typeface="Times New Roman"/>
              </a:rPr>
              <a:t>.</a:t>
            </a: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964914"/>
            <a:ext cx="4118872"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GEOLOGIA LOCAL</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840514" y="4800600"/>
            <a:ext cx="3771900" cy="2809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tângulo 6"/>
          <p:cNvSpPr/>
          <p:nvPr/>
        </p:nvSpPr>
        <p:spPr>
          <a:xfrm>
            <a:off x="8840514" y="7610475"/>
            <a:ext cx="2323008" cy="276999"/>
          </a:xfrm>
          <a:prstGeom prst="rect">
            <a:avLst/>
          </a:prstGeom>
        </p:spPr>
        <p:txBody>
          <a:bodyPr wrap="none">
            <a:spAutoFit/>
          </a:bodyPr>
          <a:lstStyle/>
          <a:p>
            <a:r>
              <a:rPr lang="pt-BR" sz="1200" dirty="0" smtClean="0"/>
              <a:t>Cobertura </a:t>
            </a:r>
            <a:r>
              <a:rPr lang="pt-BR" sz="1200" dirty="0" err="1" smtClean="0"/>
              <a:t>detrítica</a:t>
            </a:r>
            <a:r>
              <a:rPr lang="pt-BR" sz="1200" dirty="0" smtClean="0"/>
              <a:t> com cascalho</a:t>
            </a:r>
            <a:endParaRPr lang="pt-BR" dirty="0"/>
          </a:p>
        </p:txBody>
      </p:sp>
      <p:pic>
        <p:nvPicPr>
          <p:cNvPr id="8" name="Imagem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9" name="Grupo 8"/>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550273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109715"/>
            <a:ext cx="12074683" cy="8494633"/>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Inserida na Unidade Geomorfológica denominada Depressão do Rio Grande, a região de Uberaba </a:t>
            </a:r>
            <a:r>
              <a:rPr lang="pt-BR" sz="1400" dirty="0" smtClean="0">
                <a:latin typeface="Arial"/>
                <a:ea typeface="Times New Roman"/>
                <a:cs typeface="Times New Roman"/>
              </a:rPr>
              <a:t>caracteriza-se </a:t>
            </a:r>
            <a:r>
              <a:rPr lang="pt-BR" sz="1400" dirty="0">
                <a:latin typeface="Arial"/>
                <a:ea typeface="Times New Roman"/>
                <a:cs typeface="Times New Roman"/>
              </a:rPr>
              <a:t>por planaltos e chapadas da bacia sedimentar do Paraná (</a:t>
            </a:r>
            <a:r>
              <a:rPr lang="pt-BR" sz="1400" dirty="0" err="1">
                <a:latin typeface="Arial"/>
                <a:ea typeface="Times New Roman"/>
                <a:cs typeface="Times New Roman"/>
              </a:rPr>
              <a:t>RadamBrasil</a:t>
            </a:r>
            <a:r>
              <a:rPr lang="pt-BR" sz="1400" dirty="0">
                <a:latin typeface="Arial"/>
                <a:ea typeface="Times New Roman"/>
                <a:cs typeface="Times New Roman"/>
              </a:rPr>
              <a:t>/1983), que apresentam formas de relevo onduladas, com altitudes inferiores ou próximas de 1000 </a:t>
            </a:r>
            <a:r>
              <a:rPr lang="pt-BR" sz="1400" dirty="0" smtClean="0">
                <a:latin typeface="Arial"/>
                <a:ea typeface="Times New Roman"/>
                <a:cs typeface="Times New Roman"/>
              </a:rPr>
              <a:t>m. As maiores altitudes regionais estão em torno de 1.000 m e situam-se junto das cabeceiras do rio Uberaba (nascente a 1.012 m), enquanto as de menores altitudes estão ao sul do município, na margem do rio Grande.</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As formas erosivas em lençol são predominantes nos topos das chapadas, onde o escoamento superficial é marcado por fluxo difuso ou anastomosado. As chapadas se separam por vales bem encaixados, de vertentes que variam entre média a alta declividade.</a:t>
            </a:r>
          </a:p>
          <a:p>
            <a:pPr algn="just">
              <a:lnSpc>
                <a:spcPct val="150000"/>
              </a:lnSpc>
              <a:spcAft>
                <a:spcPts val="0"/>
              </a:spcAft>
              <a:tabLst>
                <a:tab pos="540385" algn="l"/>
              </a:tabLst>
            </a:pPr>
            <a:r>
              <a:rPr lang="pt-BR" sz="1400" dirty="0">
                <a:latin typeface="Arial"/>
                <a:ea typeface="Times New Roman"/>
                <a:cs typeface="Times New Roman"/>
              </a:rPr>
              <a:t>Ao longo do traçado proposto para o Anel Viário de Uberaba, o relevo mostra predomínio de chapadas </a:t>
            </a:r>
            <a:r>
              <a:rPr lang="pt-BR" sz="1400" dirty="0" smtClean="0">
                <a:latin typeface="Arial"/>
                <a:ea typeface="Times New Roman"/>
                <a:cs typeface="Times New Roman"/>
              </a:rPr>
              <a:t>amplas, </a:t>
            </a:r>
            <a:r>
              <a:rPr lang="pt-BR" sz="1400" dirty="0">
                <a:latin typeface="Arial"/>
                <a:ea typeface="Times New Roman"/>
                <a:cs typeface="Times New Roman"/>
              </a:rPr>
              <a:t>com intensa ocupação por pastagens plantadas (braquiárias), culturas de soja, milho e cana de açúcar e remanescentes da vegetação original – ora capões de cerrado ou, mais comumente, mata estacionais </a:t>
            </a:r>
            <a:r>
              <a:rPr lang="pt-BR" sz="1400" dirty="0" err="1">
                <a:latin typeface="Arial"/>
                <a:ea typeface="Times New Roman"/>
                <a:cs typeface="Times New Roman"/>
              </a:rPr>
              <a:t>semideciduais</a:t>
            </a:r>
            <a:r>
              <a:rPr lang="pt-BR" sz="1400" dirty="0">
                <a:latin typeface="Arial"/>
                <a:ea typeface="Times New Roman"/>
                <a:cs typeface="Times New Roman"/>
              </a:rPr>
              <a:t>, comuns nos vales mais encaixados. </a:t>
            </a:r>
          </a:p>
          <a:p>
            <a:pPr algn="just">
              <a:lnSpc>
                <a:spcPct val="150000"/>
              </a:lnSpc>
              <a:spcAft>
                <a:spcPts val="0"/>
              </a:spcAft>
              <a:tabLst>
                <a:tab pos="540385" algn="l"/>
              </a:tabLst>
            </a:pPr>
            <a:r>
              <a:rPr lang="pt-BR" sz="1400" dirty="0">
                <a:latin typeface="Arial"/>
                <a:ea typeface="Times New Roman"/>
                <a:cs typeface="Times New Roman"/>
              </a:rPr>
              <a:t>Assim, no Município de Uberaba, a grande unidade geomorfológica “Depressão do Rio Grande” pode ser descrita segundo os seguintes compartimentos:</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Planaltos </a:t>
            </a:r>
            <a:r>
              <a:rPr lang="pt-BR" sz="1400" dirty="0">
                <a:latin typeface="Arial"/>
                <a:ea typeface="Times New Roman"/>
                <a:cs typeface="Times New Roman"/>
              </a:rPr>
              <a:t>dissecados da porção norte/nordeste do município, onde se inserem as cabeceiras dos rios Claro e Araguari, marcados por elevações entre 810 e </a:t>
            </a:r>
            <a:r>
              <a:rPr lang="pt-BR" sz="1400" dirty="0" err="1">
                <a:latin typeface="Arial"/>
                <a:ea typeface="Times New Roman"/>
                <a:cs typeface="Times New Roman"/>
              </a:rPr>
              <a:t>1000m</a:t>
            </a:r>
            <a:r>
              <a:rPr lang="pt-BR" sz="1400" dirty="0">
                <a:latin typeface="Arial"/>
                <a:ea typeface="Times New Roman"/>
                <a:cs typeface="Times New Roman"/>
              </a:rPr>
              <a:t>, por vales amplos ao longo dos talvegues dos rios principais, fracamente entalhados e por pequenas planícies aluviais ao longo das calhas dos cursos d’água. </a:t>
            </a:r>
            <a:endParaRPr lang="pt-BR" sz="1400" dirty="0" smtClean="0">
              <a:latin typeface="Arial"/>
              <a:ea typeface="Times New Roman"/>
              <a:cs typeface="Times New Roman"/>
            </a:endParaRPr>
          </a:p>
          <a:p>
            <a:pPr marL="342900" lvl="0" indent="-342900" algn="just">
              <a:lnSpc>
                <a:spcPct val="150000"/>
              </a:lnSpc>
              <a:spcAft>
                <a:spcPts val="0"/>
              </a:spcAft>
              <a:buFont typeface="+mj-lt"/>
              <a:buAutoNum type="arabicPeriod"/>
              <a:tabLst>
                <a:tab pos="540385" algn="l"/>
              </a:tabLst>
            </a:pPr>
            <a:endParaRPr lang="pt-BR" sz="1400" dirty="0">
              <a:latin typeface="Arial"/>
              <a:ea typeface="Times New Roman"/>
              <a:cs typeface="Times New Roman"/>
            </a:endParaRPr>
          </a:p>
          <a:p>
            <a:pPr lvl="0" algn="just">
              <a:lnSpc>
                <a:spcPct val="150000"/>
              </a:lnSpc>
              <a:spcAft>
                <a:spcPts val="0"/>
              </a:spcAft>
              <a:tabLst>
                <a:tab pos="540385" algn="l"/>
              </a:tabLst>
            </a:pPr>
            <a:r>
              <a:rPr lang="pt-BR" sz="1400" dirty="0" smtClean="0">
                <a:latin typeface="Arial"/>
                <a:ea typeface="Times New Roman"/>
                <a:cs typeface="Times New Roman"/>
              </a:rPr>
              <a:t>Zona </a:t>
            </a:r>
            <a:r>
              <a:rPr lang="pt-BR" sz="1400" dirty="0">
                <a:latin typeface="Arial"/>
                <a:ea typeface="Times New Roman"/>
                <a:cs typeface="Times New Roman"/>
              </a:rPr>
              <a:t>rebaixada ao longo do vale do rio Tijuco, com caimento geral para NO e marcada por superfícies tabulares em topos de elevações com encostas de declividade média a alta, entalhados medianamente e com extensões </a:t>
            </a:r>
            <a:r>
              <a:rPr lang="pt-BR" sz="1400" dirty="0" err="1">
                <a:latin typeface="Arial"/>
                <a:ea typeface="Times New Roman"/>
                <a:cs typeface="Times New Roman"/>
              </a:rPr>
              <a:t>interfluviais</a:t>
            </a:r>
            <a:r>
              <a:rPr lang="pt-BR" sz="1400" dirty="0">
                <a:latin typeface="Arial"/>
                <a:ea typeface="Times New Roman"/>
                <a:cs typeface="Times New Roman"/>
              </a:rPr>
              <a:t> bem espaçadas, muitas vezes caracterizando um modelo convexo da morfologia;</a:t>
            </a:r>
          </a:p>
          <a:p>
            <a:pPr algn="just">
              <a:lnSpc>
                <a:spcPct val="150000"/>
              </a:lnSpc>
              <a:spcAft>
                <a:spcPts val="0"/>
              </a:spcAft>
              <a:tabLst>
                <a:tab pos="540385" algn="l"/>
              </a:tabLst>
            </a:pPr>
            <a:r>
              <a:rPr lang="pt-BR" sz="1400" dirty="0">
                <a:latin typeface="Arial"/>
                <a:ea typeface="Times New Roman"/>
                <a:cs typeface="Times New Roman"/>
              </a:rPr>
              <a:t> </a:t>
            </a:r>
          </a:p>
          <a:p>
            <a:pPr lvl="0" algn="just">
              <a:lnSpc>
                <a:spcPct val="150000"/>
              </a:lnSpc>
              <a:spcAft>
                <a:spcPts val="0"/>
              </a:spcAft>
              <a:tabLst>
                <a:tab pos="540385" algn="l"/>
              </a:tabLst>
            </a:pPr>
            <a:r>
              <a:rPr lang="pt-BR" sz="1400" dirty="0">
                <a:latin typeface="Arial"/>
                <a:ea typeface="Times New Roman"/>
                <a:cs typeface="Times New Roman"/>
              </a:rPr>
              <a:t> Planalto tabular desenvolvido entre as cotas 760 e 820, desde as cabeceiras do rio Uberaba e ao longo do seu vale médio, com caimento geral para oeste. As superfícies tabulares localizam-se nos topos das elevações, geralmente de encostas com declividades suaves à média, esculpidas sobre sedimentos da Cobertura </a:t>
            </a:r>
            <a:r>
              <a:rPr lang="pt-BR" sz="1400" dirty="0" err="1">
                <a:latin typeface="Arial"/>
                <a:ea typeface="Times New Roman"/>
                <a:cs typeface="Times New Roman"/>
              </a:rPr>
              <a:t>Detrítica</a:t>
            </a:r>
            <a:r>
              <a:rPr lang="pt-BR" sz="1400" dirty="0">
                <a:latin typeface="Arial"/>
                <a:ea typeface="Times New Roman"/>
                <a:cs typeface="Times New Roman"/>
              </a:rPr>
              <a:t>. Esse compartimento insere a maior parte da zona urbana da sede do município, incluindo o Anel Viário de Uberaba e as superfícies tabulares sobre as quais estará a maior parte do seu traçado;</a:t>
            </a:r>
          </a:p>
          <a:p>
            <a:pPr algn="just">
              <a:lnSpc>
                <a:spcPct val="150000"/>
              </a:lnSpc>
              <a:spcAft>
                <a:spcPts val="0"/>
              </a:spcAft>
              <a:tabLst>
                <a:tab pos="540385" algn="l"/>
              </a:tabLst>
            </a:pPr>
            <a:r>
              <a:rPr lang="x-none" sz="1400">
                <a:latin typeface="Arial"/>
                <a:ea typeface="Times New Roman"/>
                <a:cs typeface="Times New Roman"/>
              </a:rPr>
              <a:t> </a:t>
            </a:r>
            <a:endParaRPr lang="pt-BR" sz="1400" dirty="0">
              <a:latin typeface="Arial"/>
              <a:ea typeface="Times New Roman"/>
              <a:cs typeface="Times New Roman"/>
            </a:endParaRPr>
          </a:p>
          <a:p>
            <a:pPr lvl="0" algn="just">
              <a:lnSpc>
                <a:spcPct val="150000"/>
              </a:lnSpc>
              <a:spcAft>
                <a:spcPts val="0"/>
              </a:spcAft>
              <a:tabLst>
                <a:tab pos="540385" algn="l"/>
              </a:tabLst>
            </a:pPr>
            <a:r>
              <a:rPr lang="pt-BR" sz="1400" dirty="0" smtClean="0">
                <a:latin typeface="Arial"/>
                <a:ea typeface="Times New Roman"/>
                <a:cs typeface="Times New Roman"/>
              </a:rPr>
              <a:t>Zona </a:t>
            </a:r>
            <a:r>
              <a:rPr lang="pt-BR" sz="1400" dirty="0">
                <a:latin typeface="Arial"/>
                <a:ea typeface="Times New Roman"/>
                <a:cs typeface="Times New Roman"/>
              </a:rPr>
              <a:t>rebaixada da porção sul do Município de Uberaba, com amplos planaltos sobre elevações convexas, com cotas variando de 500 a </a:t>
            </a:r>
            <a:r>
              <a:rPr lang="pt-BR" sz="1400" dirty="0" err="1">
                <a:latin typeface="Arial"/>
                <a:ea typeface="Times New Roman"/>
                <a:cs typeface="Times New Roman"/>
              </a:rPr>
              <a:t>760m</a:t>
            </a:r>
            <a:r>
              <a:rPr lang="pt-BR" sz="1400" dirty="0">
                <a:latin typeface="Arial"/>
                <a:ea typeface="Times New Roman"/>
                <a:cs typeface="Times New Roman"/>
              </a:rPr>
              <a:t>, de encostas suaves e ocorrências de vertentes tipo vereda. </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974485"/>
            <a:ext cx="4118872"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GEOMORFOLOGIA</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37418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1582500" y="812307"/>
            <a:ext cx="625663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GEOMORFOLOGIA LOCAL</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sp>
        <p:nvSpPr>
          <p:cNvPr id="7" name="Retângulo 6"/>
          <p:cNvSpPr/>
          <p:nvPr/>
        </p:nvSpPr>
        <p:spPr>
          <a:xfrm>
            <a:off x="340109" y="4738473"/>
            <a:ext cx="2924711" cy="276999"/>
          </a:xfrm>
          <a:prstGeom prst="rect">
            <a:avLst/>
          </a:prstGeom>
        </p:spPr>
        <p:txBody>
          <a:bodyPr wrap="none">
            <a:spAutoFit/>
          </a:bodyPr>
          <a:lstStyle/>
          <a:p>
            <a:r>
              <a:rPr lang="pt-BR" sz="1200" dirty="0" smtClean="0"/>
              <a:t>Vista do Rio Uberaba no trecho de interesse</a:t>
            </a:r>
            <a:endParaRPr lang="pt-BR" dirty="0"/>
          </a:p>
        </p:txBody>
      </p:sp>
      <p:pic>
        <p:nvPicPr>
          <p:cNvPr id="5122" name="Imagem 3" descr="Y:\Transfere\Dondon\Fotos Buriti\DSC0378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0109" y="1703578"/>
            <a:ext cx="4042705" cy="3034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Imagem 14" descr="DSC08485.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15957" y="3133588"/>
            <a:ext cx="4009246" cy="29991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Imagem 24" descr="DSC08495.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651327" y="5639268"/>
            <a:ext cx="4060825" cy="3052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tângulo 10"/>
          <p:cNvSpPr/>
          <p:nvPr/>
        </p:nvSpPr>
        <p:spPr>
          <a:xfrm>
            <a:off x="4515958" y="6132785"/>
            <a:ext cx="4009246" cy="461665"/>
          </a:xfrm>
          <a:prstGeom prst="rect">
            <a:avLst/>
          </a:prstGeom>
        </p:spPr>
        <p:txBody>
          <a:bodyPr wrap="square">
            <a:spAutoFit/>
          </a:bodyPr>
          <a:lstStyle/>
          <a:p>
            <a:r>
              <a:rPr lang="pt-BR" sz="1200" dirty="0"/>
              <a:t>Compartimento Planaltos Tabulares, com uso do solos para pastagens e </a:t>
            </a:r>
            <a:r>
              <a:rPr lang="pt-BR" sz="1200" dirty="0" smtClean="0"/>
              <a:t>silvicultura</a:t>
            </a:r>
            <a:endParaRPr lang="pt-BR" dirty="0"/>
          </a:p>
        </p:txBody>
      </p:sp>
      <p:sp>
        <p:nvSpPr>
          <p:cNvPr id="12" name="Retângulo 11"/>
          <p:cNvSpPr/>
          <p:nvPr/>
        </p:nvSpPr>
        <p:spPr>
          <a:xfrm>
            <a:off x="8651327" y="8692031"/>
            <a:ext cx="4009246" cy="461665"/>
          </a:xfrm>
          <a:prstGeom prst="rect">
            <a:avLst/>
          </a:prstGeom>
        </p:spPr>
        <p:txBody>
          <a:bodyPr wrap="square">
            <a:spAutoFit/>
          </a:bodyPr>
          <a:lstStyle/>
          <a:p>
            <a:r>
              <a:rPr lang="x-none" sz="1200"/>
              <a:t>Planaltos Dissecados, com vales das encostas com declividade baixa, entre 10 a 15</a:t>
            </a:r>
            <a:r>
              <a:rPr lang="x-none" sz="1200" smtClean="0"/>
              <a:t>%</a:t>
            </a:r>
            <a:endParaRPr lang="pt-BR" dirty="0"/>
          </a:p>
        </p:txBody>
      </p:sp>
      <p:pic>
        <p:nvPicPr>
          <p:cNvPr id="13" name="Imagem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4" name="Grupo 13"/>
          <p:cNvGrpSpPr/>
          <p:nvPr/>
        </p:nvGrpSpPr>
        <p:grpSpPr>
          <a:xfrm>
            <a:off x="3180522" y="349482"/>
            <a:ext cx="5804452" cy="400110"/>
            <a:chOff x="3180522" y="349482"/>
            <a:chExt cx="5804452" cy="400110"/>
          </a:xfrm>
        </p:grpSpPr>
        <p:sp>
          <p:nvSpPr>
            <p:cNvPr id="15" name="Retângulo 1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6" name="Conector reto 1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7567563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685799" y="4093394"/>
            <a:ext cx="7035801" cy="523220"/>
          </a:xfrm>
          <a:prstGeom prst="rect">
            <a:avLst/>
          </a:prstGeom>
        </p:spPr>
        <p:txBody>
          <a:bodyPr wrap="square">
            <a:spAutoFit/>
          </a:bodyPr>
          <a:lstStyle/>
          <a:p>
            <a:pPr eaLnBrk="0" hangingPunct="0"/>
            <a:r>
              <a:rPr lang="pt-BR" sz="2800" b="1" dirty="0" smtClean="0">
                <a:solidFill>
                  <a:srgbClr val="236979"/>
                </a:solidFill>
                <a:latin typeface="Calibri"/>
                <a:cs typeface="ＭＳ Ｐゴシック" charset="0"/>
              </a:rPr>
              <a:t>IDENTIFICAÇÃO DA EMPRESA CONSULTORA</a:t>
            </a:r>
          </a:p>
        </p:txBody>
      </p:sp>
      <p:graphicFrame>
        <p:nvGraphicFramePr>
          <p:cNvPr id="7" name="Tabela 6"/>
          <p:cNvGraphicFramePr>
            <a:graphicFrameLocks noGrp="1"/>
          </p:cNvGraphicFramePr>
          <p:nvPr>
            <p:extLst>
              <p:ext uri="{D42A27DB-BD31-4B8C-83A1-F6EECF244321}">
                <p14:modId xmlns:p14="http://schemas.microsoft.com/office/powerpoint/2010/main" xmlns="" val="1240149126"/>
              </p:ext>
            </p:extLst>
          </p:nvPr>
        </p:nvGraphicFramePr>
        <p:xfrm>
          <a:off x="1238159" y="1791070"/>
          <a:ext cx="6135098" cy="1645920"/>
        </p:xfrm>
        <a:graphic>
          <a:graphicData uri="http://schemas.openxmlformats.org/drawingml/2006/table">
            <a:tbl>
              <a:tblPr>
                <a:effectLst>
                  <a:outerShdw blurRad="76200" dir="13500000" sy="23000" kx="1200000" algn="br" rotWithShape="0">
                    <a:prstClr val="black">
                      <a:alpha val="20000"/>
                    </a:prstClr>
                  </a:outerShdw>
                </a:effectLst>
                <a:tableStyleId>{35758FB7-9AC5-4552-8A53-C91805E547FA}</a:tableStyleId>
              </a:tblPr>
              <a:tblGrid>
                <a:gridCol w="1327137"/>
                <a:gridCol w="4807961"/>
              </a:tblGrid>
              <a:tr h="230562">
                <a:tc>
                  <a:txBody>
                    <a:bodyPr/>
                    <a:lstStyle/>
                    <a:p>
                      <a:pPr algn="r">
                        <a:lnSpc>
                          <a:spcPct val="150000"/>
                        </a:lnSpc>
                        <a:spcAft>
                          <a:spcPts val="0"/>
                        </a:spcAft>
                        <a:tabLst>
                          <a:tab pos="540385" algn="l"/>
                        </a:tabLst>
                      </a:pPr>
                      <a:r>
                        <a:rPr lang="pt-BR" sz="1800" kern="1200" cap="none" dirty="0">
                          <a:solidFill>
                            <a:schemeClr val="dk1"/>
                          </a:solidFill>
                          <a:latin typeface="+mn-lt"/>
                          <a:ea typeface="+mn-ea"/>
                          <a:cs typeface="+mn-cs"/>
                        </a:rPr>
                        <a:t>EMPRESA:</a:t>
                      </a:r>
                    </a:p>
                  </a:txBody>
                  <a:tcPr marL="57641" marR="57641" marT="0" marB="0" anchor="ctr"/>
                </a:tc>
                <a:tc>
                  <a:txBody>
                    <a:bodyPr/>
                    <a:lstStyle/>
                    <a:p>
                      <a:pPr algn="just">
                        <a:lnSpc>
                          <a:spcPct val="150000"/>
                        </a:lnSpc>
                        <a:spcAft>
                          <a:spcPts val="0"/>
                        </a:spcAft>
                        <a:tabLst>
                          <a:tab pos="540385" algn="l"/>
                        </a:tabLst>
                      </a:pPr>
                      <a:r>
                        <a:rPr lang="pt-BR" sz="1800" kern="1200" cap="none" dirty="0" smtClean="0">
                          <a:solidFill>
                            <a:schemeClr val="dk1"/>
                          </a:solidFill>
                          <a:latin typeface="+mn-lt"/>
                          <a:ea typeface="+mn-ea"/>
                          <a:cs typeface="+mn-cs"/>
                        </a:rPr>
                        <a:t>Prefeitura Municipal de Uberaba</a:t>
                      </a:r>
                      <a:endParaRPr lang="pt-BR" sz="1800" kern="1200" cap="none" dirty="0">
                        <a:solidFill>
                          <a:schemeClr val="dk1"/>
                        </a:solidFill>
                        <a:latin typeface="+mn-lt"/>
                        <a:ea typeface="+mn-ea"/>
                        <a:cs typeface="+mn-cs"/>
                      </a:endParaRPr>
                    </a:p>
                  </a:txBody>
                  <a:tcPr marL="57641" marR="57641" marT="0" marB="0" anchor="ctr"/>
                </a:tc>
              </a:tr>
              <a:tr h="230562">
                <a:tc>
                  <a:txBody>
                    <a:bodyPr/>
                    <a:lstStyle/>
                    <a:p>
                      <a:pPr algn="r">
                        <a:lnSpc>
                          <a:spcPct val="150000"/>
                        </a:lnSpc>
                        <a:spcAft>
                          <a:spcPts val="0"/>
                        </a:spcAft>
                        <a:tabLst>
                          <a:tab pos="540385" algn="l"/>
                        </a:tabLst>
                      </a:pPr>
                      <a:r>
                        <a:rPr lang="pt-BR" sz="1800" kern="1200" cap="none" dirty="0" smtClean="0">
                          <a:solidFill>
                            <a:schemeClr val="dk1"/>
                          </a:solidFill>
                          <a:latin typeface="+mn-lt"/>
                          <a:ea typeface="+mn-ea"/>
                          <a:cs typeface="+mn-cs"/>
                        </a:rPr>
                        <a:t>ENDEREÇO:</a:t>
                      </a:r>
                      <a:endParaRPr lang="pt-BR" sz="1800" kern="1200" cap="none" dirty="0">
                        <a:solidFill>
                          <a:schemeClr val="dk1"/>
                        </a:solidFill>
                        <a:latin typeface="+mn-lt"/>
                        <a:ea typeface="+mn-ea"/>
                        <a:cs typeface="+mn-cs"/>
                      </a:endParaRPr>
                    </a:p>
                  </a:txBody>
                  <a:tcPr marL="57641" marR="57641" marT="0" marB="0" anchor="ctr"/>
                </a:tc>
                <a:tc>
                  <a:txBody>
                    <a:bodyPr/>
                    <a:lstStyle/>
                    <a:p>
                      <a:pPr marL="0" marR="0" indent="0" algn="just" defTabSz="457200" rtl="0" eaLnBrk="1" fontAlgn="auto" latinLnBrk="0" hangingPunct="1">
                        <a:lnSpc>
                          <a:spcPct val="100000"/>
                        </a:lnSpc>
                        <a:spcBef>
                          <a:spcPts val="0"/>
                        </a:spcBef>
                        <a:spcAft>
                          <a:spcPts val="600"/>
                        </a:spcAft>
                        <a:buClrTx/>
                        <a:buSzTx/>
                        <a:buFontTx/>
                        <a:buNone/>
                        <a:tabLst>
                          <a:tab pos="540385" algn="l"/>
                        </a:tabLst>
                        <a:defRPr/>
                      </a:pPr>
                      <a:r>
                        <a:rPr lang="pt-BR" sz="1800" kern="1200" cap="none" dirty="0" smtClean="0">
                          <a:solidFill>
                            <a:schemeClr val="dk1"/>
                          </a:solidFill>
                          <a:latin typeface="+mn-lt"/>
                          <a:ea typeface="+mn-ea"/>
                          <a:cs typeface="+mn-cs"/>
                        </a:rPr>
                        <a:t>Av. Dom Luiz Maria Santana, nº 141, Santa Marta</a:t>
                      </a:r>
                    </a:p>
                  </a:txBody>
                  <a:tcPr marL="57641" marR="57641" marT="0" marB="0" anchor="ctr"/>
                </a:tc>
              </a:tr>
              <a:tr h="230562">
                <a:tc>
                  <a:txBody>
                    <a:bodyPr/>
                    <a:lstStyle/>
                    <a:p>
                      <a:pPr algn="r">
                        <a:lnSpc>
                          <a:spcPct val="150000"/>
                        </a:lnSpc>
                        <a:spcAft>
                          <a:spcPts val="0"/>
                        </a:spcAft>
                        <a:tabLst>
                          <a:tab pos="540385" algn="l"/>
                        </a:tabLst>
                      </a:pPr>
                      <a:r>
                        <a:rPr lang="pt-BR" sz="1800" kern="1200" cap="none" dirty="0" smtClean="0">
                          <a:solidFill>
                            <a:schemeClr val="dk1"/>
                          </a:solidFill>
                          <a:latin typeface="+mn-lt"/>
                          <a:ea typeface="+mn-ea"/>
                          <a:cs typeface="+mn-cs"/>
                        </a:rPr>
                        <a:t>MUNICÍPIO:</a:t>
                      </a:r>
                      <a:endParaRPr lang="pt-BR" sz="1800" kern="1200" cap="none" dirty="0">
                        <a:solidFill>
                          <a:schemeClr val="dk1"/>
                        </a:solidFill>
                        <a:latin typeface="+mn-lt"/>
                        <a:ea typeface="+mn-ea"/>
                        <a:cs typeface="+mn-cs"/>
                      </a:endParaRPr>
                    </a:p>
                  </a:txBody>
                  <a:tcPr marL="57641" marR="57641" marT="0" marB="0" anchor="ctr"/>
                </a:tc>
                <a:tc>
                  <a:txBody>
                    <a:bodyPr/>
                    <a:lstStyle/>
                    <a:p>
                      <a:pPr marL="0" marR="0" indent="0" algn="just" defTabSz="457200" rtl="0" eaLnBrk="1" fontAlgn="auto" latinLnBrk="0" hangingPunct="1">
                        <a:lnSpc>
                          <a:spcPct val="150000"/>
                        </a:lnSpc>
                        <a:spcBef>
                          <a:spcPts val="0"/>
                        </a:spcBef>
                        <a:spcAft>
                          <a:spcPts val="0"/>
                        </a:spcAft>
                        <a:buClrTx/>
                        <a:buSzTx/>
                        <a:buFontTx/>
                        <a:buNone/>
                        <a:tabLst>
                          <a:tab pos="540385" algn="l"/>
                        </a:tabLst>
                        <a:defRPr/>
                      </a:pPr>
                      <a:r>
                        <a:rPr lang="pt-BR" sz="1800" kern="1200" cap="none" dirty="0" smtClean="0">
                          <a:solidFill>
                            <a:schemeClr val="dk1"/>
                          </a:solidFill>
                          <a:latin typeface="+mn-lt"/>
                          <a:ea typeface="+mn-ea"/>
                          <a:cs typeface="+mn-cs"/>
                        </a:rPr>
                        <a:t>Uberaba</a:t>
                      </a:r>
                    </a:p>
                  </a:txBody>
                  <a:tcPr marL="57641" marR="57641" marT="0" marB="0" anchor="ctr"/>
                </a:tc>
              </a:tr>
              <a:tr h="230562">
                <a:tc>
                  <a:txBody>
                    <a:bodyPr/>
                    <a:lstStyle/>
                    <a:p>
                      <a:pPr algn="r">
                        <a:lnSpc>
                          <a:spcPct val="150000"/>
                        </a:lnSpc>
                        <a:spcAft>
                          <a:spcPts val="0"/>
                        </a:spcAft>
                        <a:tabLst>
                          <a:tab pos="540385" algn="l"/>
                        </a:tabLst>
                      </a:pPr>
                      <a:r>
                        <a:rPr lang="pt-BR" sz="1800" kern="1200" cap="none" dirty="0">
                          <a:solidFill>
                            <a:schemeClr val="dk1"/>
                          </a:solidFill>
                          <a:latin typeface="+mn-lt"/>
                          <a:ea typeface="+mn-ea"/>
                          <a:cs typeface="+mn-cs"/>
                        </a:rPr>
                        <a:t>CNPJ:</a:t>
                      </a:r>
                    </a:p>
                  </a:txBody>
                  <a:tcPr marL="57641" marR="57641" marT="0" marB="0" anchor="ctr"/>
                </a:tc>
                <a:tc>
                  <a:txBody>
                    <a:bodyPr/>
                    <a:lstStyle/>
                    <a:p>
                      <a:pPr algn="just">
                        <a:lnSpc>
                          <a:spcPct val="150000"/>
                        </a:lnSpc>
                        <a:spcAft>
                          <a:spcPts val="0"/>
                        </a:spcAft>
                        <a:tabLst>
                          <a:tab pos="540385" algn="l"/>
                        </a:tabLst>
                      </a:pPr>
                      <a:r>
                        <a:rPr lang="pt-BR" sz="1800" kern="1200" cap="none" dirty="0" smtClean="0">
                          <a:solidFill>
                            <a:schemeClr val="dk1"/>
                          </a:solidFill>
                          <a:latin typeface="+mn-lt"/>
                          <a:ea typeface="+mn-ea"/>
                          <a:cs typeface="+mn-cs"/>
                        </a:rPr>
                        <a:t>18.428.839/0006-03</a:t>
                      </a:r>
                      <a:endParaRPr lang="pt-BR" sz="1800" kern="1200" cap="none" dirty="0">
                        <a:solidFill>
                          <a:schemeClr val="dk1"/>
                        </a:solidFill>
                        <a:latin typeface="+mn-lt"/>
                        <a:ea typeface="+mn-ea"/>
                        <a:cs typeface="+mn-cs"/>
                      </a:endParaRPr>
                    </a:p>
                  </a:txBody>
                  <a:tcPr marL="57641" marR="57641" marT="0" marB="0" anchor="ctr"/>
                </a:tc>
              </a:tr>
            </a:tbl>
          </a:graphicData>
        </a:graphic>
      </p:graphicFrame>
      <p:sp>
        <p:nvSpPr>
          <p:cNvPr id="9" name="Retângulo 8"/>
          <p:cNvSpPr/>
          <p:nvPr/>
        </p:nvSpPr>
        <p:spPr>
          <a:xfrm>
            <a:off x="657599" y="788979"/>
            <a:ext cx="6280230" cy="523220"/>
          </a:xfrm>
          <a:prstGeom prst="rect">
            <a:avLst/>
          </a:prstGeom>
        </p:spPr>
        <p:txBody>
          <a:bodyPr wrap="square">
            <a:spAutoFit/>
          </a:bodyPr>
          <a:lstStyle/>
          <a:p>
            <a:pPr eaLnBrk="0" hangingPunct="0"/>
            <a:r>
              <a:rPr lang="pt-BR" sz="2800" b="1" dirty="0" smtClean="0">
                <a:solidFill>
                  <a:srgbClr val="236979"/>
                </a:solidFill>
                <a:latin typeface="Calibri"/>
                <a:cs typeface="ＭＳ Ｐゴシック" charset="0"/>
              </a:rPr>
              <a:t>IDENTIFICAÇÃO DO EMPREENDEDOR</a:t>
            </a:r>
          </a:p>
        </p:txBody>
      </p:sp>
      <p:graphicFrame>
        <p:nvGraphicFramePr>
          <p:cNvPr id="10" name="Tabela 9"/>
          <p:cNvGraphicFramePr>
            <a:graphicFrameLocks noGrp="1"/>
          </p:cNvGraphicFramePr>
          <p:nvPr>
            <p:extLst>
              <p:ext uri="{D42A27DB-BD31-4B8C-83A1-F6EECF244321}">
                <p14:modId xmlns:p14="http://schemas.microsoft.com/office/powerpoint/2010/main" xmlns="" val="1989498627"/>
              </p:ext>
            </p:extLst>
          </p:nvPr>
        </p:nvGraphicFramePr>
        <p:xfrm>
          <a:off x="1238159" y="5412384"/>
          <a:ext cx="6135098" cy="1645920"/>
        </p:xfrm>
        <a:graphic>
          <a:graphicData uri="http://schemas.openxmlformats.org/drawingml/2006/table">
            <a:tbl>
              <a:tblPr>
                <a:effectLst>
                  <a:outerShdw blurRad="76200" dir="13500000" sy="23000" kx="1200000" algn="br" rotWithShape="0">
                    <a:prstClr val="black">
                      <a:alpha val="20000"/>
                    </a:prstClr>
                  </a:outerShdw>
                </a:effectLst>
                <a:tableStyleId>{35758FB7-9AC5-4552-8A53-C91805E547FA}</a:tableStyleId>
              </a:tblPr>
              <a:tblGrid>
                <a:gridCol w="1327137"/>
                <a:gridCol w="4807961"/>
              </a:tblGrid>
              <a:tr h="230562">
                <a:tc>
                  <a:txBody>
                    <a:bodyPr/>
                    <a:lstStyle/>
                    <a:p>
                      <a:pPr algn="r">
                        <a:lnSpc>
                          <a:spcPct val="150000"/>
                        </a:lnSpc>
                        <a:spcAft>
                          <a:spcPts val="0"/>
                        </a:spcAft>
                        <a:tabLst>
                          <a:tab pos="540385" algn="l"/>
                        </a:tabLst>
                      </a:pPr>
                      <a:r>
                        <a:rPr lang="pt-BR" sz="1800" kern="1200" cap="none" dirty="0">
                          <a:solidFill>
                            <a:schemeClr val="dk1"/>
                          </a:solidFill>
                          <a:latin typeface="+mn-lt"/>
                          <a:ea typeface="+mn-ea"/>
                          <a:cs typeface="+mn-cs"/>
                        </a:rPr>
                        <a:t>EMPRESA:</a:t>
                      </a:r>
                    </a:p>
                  </a:txBody>
                  <a:tcPr marL="57641" marR="57641" marT="0" marB="0" anchor="ctr"/>
                </a:tc>
                <a:tc>
                  <a:txBody>
                    <a:bodyPr/>
                    <a:lstStyle/>
                    <a:p>
                      <a:pPr algn="just">
                        <a:lnSpc>
                          <a:spcPct val="150000"/>
                        </a:lnSpc>
                        <a:spcAft>
                          <a:spcPts val="0"/>
                        </a:spcAft>
                        <a:tabLst>
                          <a:tab pos="540385" algn="l"/>
                        </a:tabLst>
                      </a:pPr>
                      <a:r>
                        <a:rPr lang="pt-BR" sz="1800" kern="1200" cap="none" dirty="0" smtClean="0">
                          <a:solidFill>
                            <a:schemeClr val="dk1"/>
                          </a:solidFill>
                          <a:latin typeface="+mn-lt"/>
                          <a:ea typeface="+mn-ea"/>
                          <a:cs typeface="+mn-cs"/>
                        </a:rPr>
                        <a:t>ENCIBRA</a:t>
                      </a:r>
                      <a:r>
                        <a:rPr lang="pt-BR" sz="1800" kern="1200" cap="none" baseline="0" dirty="0" smtClean="0">
                          <a:solidFill>
                            <a:schemeClr val="dk1"/>
                          </a:solidFill>
                          <a:latin typeface="+mn-lt"/>
                          <a:ea typeface="+mn-ea"/>
                          <a:cs typeface="+mn-cs"/>
                        </a:rPr>
                        <a:t> S. A. – Estudos e Projetos de Engenharia</a:t>
                      </a:r>
                      <a:endParaRPr lang="pt-BR" sz="1800" kern="1200" cap="none" dirty="0">
                        <a:solidFill>
                          <a:schemeClr val="dk1"/>
                        </a:solidFill>
                        <a:latin typeface="+mn-lt"/>
                        <a:ea typeface="+mn-ea"/>
                        <a:cs typeface="+mn-cs"/>
                      </a:endParaRPr>
                    </a:p>
                  </a:txBody>
                  <a:tcPr marL="57641" marR="57641" marT="0" marB="0" anchor="ctr"/>
                </a:tc>
              </a:tr>
              <a:tr h="230562">
                <a:tc>
                  <a:txBody>
                    <a:bodyPr/>
                    <a:lstStyle/>
                    <a:p>
                      <a:pPr algn="r">
                        <a:lnSpc>
                          <a:spcPct val="150000"/>
                        </a:lnSpc>
                        <a:spcAft>
                          <a:spcPts val="0"/>
                        </a:spcAft>
                        <a:tabLst>
                          <a:tab pos="540385" algn="l"/>
                        </a:tabLst>
                      </a:pPr>
                      <a:r>
                        <a:rPr lang="pt-BR" sz="1800" kern="1200" cap="none" dirty="0" smtClean="0">
                          <a:solidFill>
                            <a:schemeClr val="dk1"/>
                          </a:solidFill>
                          <a:latin typeface="+mn-lt"/>
                          <a:ea typeface="+mn-ea"/>
                          <a:cs typeface="+mn-cs"/>
                        </a:rPr>
                        <a:t>ENDEREÇO:</a:t>
                      </a:r>
                      <a:endParaRPr lang="pt-BR" sz="1800" kern="1200" cap="none" dirty="0">
                        <a:solidFill>
                          <a:schemeClr val="dk1"/>
                        </a:solidFill>
                        <a:latin typeface="+mn-lt"/>
                        <a:ea typeface="+mn-ea"/>
                        <a:cs typeface="+mn-cs"/>
                      </a:endParaRPr>
                    </a:p>
                  </a:txBody>
                  <a:tcPr marL="57641" marR="57641" marT="0" marB="0" anchor="ctr"/>
                </a:tc>
                <a:tc>
                  <a:txBody>
                    <a:bodyPr/>
                    <a:lstStyle/>
                    <a:p>
                      <a:pPr marL="0" marR="0" indent="0" algn="just" defTabSz="457200" rtl="0" eaLnBrk="1" fontAlgn="auto" latinLnBrk="0" hangingPunct="1">
                        <a:lnSpc>
                          <a:spcPct val="100000"/>
                        </a:lnSpc>
                        <a:spcBef>
                          <a:spcPts val="0"/>
                        </a:spcBef>
                        <a:spcAft>
                          <a:spcPts val="600"/>
                        </a:spcAft>
                        <a:buClrTx/>
                        <a:buSzTx/>
                        <a:buFontTx/>
                        <a:buNone/>
                        <a:tabLst>
                          <a:tab pos="540385" algn="l"/>
                        </a:tabLst>
                        <a:defRPr/>
                      </a:pPr>
                      <a:r>
                        <a:rPr lang="pt-BR" sz="1800" kern="1200" cap="none" dirty="0" smtClean="0">
                          <a:solidFill>
                            <a:schemeClr val="dk1"/>
                          </a:solidFill>
                          <a:latin typeface="+mn-lt"/>
                          <a:ea typeface="+mn-ea"/>
                          <a:cs typeface="+mn-cs"/>
                        </a:rPr>
                        <a:t>Av. do Contorno, nº 8000, </a:t>
                      </a:r>
                      <a:r>
                        <a:rPr lang="pt-BR" sz="1800" kern="1200" cap="none" dirty="0" err="1" smtClean="0">
                          <a:solidFill>
                            <a:schemeClr val="dk1"/>
                          </a:solidFill>
                          <a:latin typeface="+mn-lt"/>
                          <a:ea typeface="+mn-ea"/>
                          <a:cs typeface="+mn-cs"/>
                        </a:rPr>
                        <a:t>sl</a:t>
                      </a:r>
                      <a:r>
                        <a:rPr lang="pt-BR" sz="1800" kern="1200" cap="none" dirty="0" smtClean="0">
                          <a:solidFill>
                            <a:schemeClr val="dk1"/>
                          </a:solidFill>
                          <a:latin typeface="+mn-lt"/>
                          <a:ea typeface="+mn-ea"/>
                          <a:cs typeface="+mn-cs"/>
                        </a:rPr>
                        <a:t>.</a:t>
                      </a:r>
                      <a:r>
                        <a:rPr lang="pt-BR" sz="1800" kern="1200" cap="none" baseline="0" dirty="0" smtClean="0">
                          <a:solidFill>
                            <a:schemeClr val="dk1"/>
                          </a:solidFill>
                          <a:latin typeface="+mn-lt"/>
                          <a:ea typeface="+mn-ea"/>
                          <a:cs typeface="+mn-cs"/>
                        </a:rPr>
                        <a:t> 1313, </a:t>
                      </a:r>
                      <a:r>
                        <a:rPr lang="pt-BR" sz="1800" kern="1200" cap="none" baseline="0" dirty="0" err="1" smtClean="0">
                          <a:solidFill>
                            <a:schemeClr val="dk1"/>
                          </a:solidFill>
                          <a:latin typeface="+mn-lt"/>
                          <a:ea typeface="+mn-ea"/>
                          <a:cs typeface="+mn-cs"/>
                        </a:rPr>
                        <a:t>Sto</a:t>
                      </a:r>
                      <a:r>
                        <a:rPr lang="pt-BR" sz="1800" kern="1200" cap="none" baseline="0" dirty="0" smtClean="0">
                          <a:solidFill>
                            <a:schemeClr val="dk1"/>
                          </a:solidFill>
                          <a:latin typeface="+mn-lt"/>
                          <a:ea typeface="+mn-ea"/>
                          <a:cs typeface="+mn-cs"/>
                        </a:rPr>
                        <a:t> Agostinho</a:t>
                      </a:r>
                      <a:endParaRPr lang="pt-BR" sz="1800" kern="1200" cap="none" dirty="0" smtClean="0">
                        <a:solidFill>
                          <a:schemeClr val="dk1"/>
                        </a:solidFill>
                        <a:latin typeface="+mn-lt"/>
                        <a:ea typeface="+mn-ea"/>
                        <a:cs typeface="+mn-cs"/>
                      </a:endParaRPr>
                    </a:p>
                  </a:txBody>
                  <a:tcPr marL="57641" marR="57641" marT="0" marB="0" anchor="ctr"/>
                </a:tc>
              </a:tr>
              <a:tr h="230562">
                <a:tc>
                  <a:txBody>
                    <a:bodyPr/>
                    <a:lstStyle/>
                    <a:p>
                      <a:pPr algn="r">
                        <a:lnSpc>
                          <a:spcPct val="150000"/>
                        </a:lnSpc>
                        <a:spcAft>
                          <a:spcPts val="0"/>
                        </a:spcAft>
                        <a:tabLst>
                          <a:tab pos="540385" algn="l"/>
                        </a:tabLst>
                      </a:pPr>
                      <a:r>
                        <a:rPr lang="pt-BR" sz="1800" kern="1200" cap="none" dirty="0" smtClean="0">
                          <a:solidFill>
                            <a:schemeClr val="dk1"/>
                          </a:solidFill>
                          <a:latin typeface="+mn-lt"/>
                          <a:ea typeface="+mn-ea"/>
                          <a:cs typeface="+mn-cs"/>
                        </a:rPr>
                        <a:t>MUNICÍPIO:</a:t>
                      </a:r>
                      <a:endParaRPr lang="pt-BR" sz="1800" kern="1200" cap="none" dirty="0">
                        <a:solidFill>
                          <a:schemeClr val="dk1"/>
                        </a:solidFill>
                        <a:latin typeface="+mn-lt"/>
                        <a:ea typeface="+mn-ea"/>
                        <a:cs typeface="+mn-cs"/>
                      </a:endParaRPr>
                    </a:p>
                  </a:txBody>
                  <a:tcPr marL="57641" marR="57641" marT="0" marB="0" anchor="ctr"/>
                </a:tc>
                <a:tc>
                  <a:txBody>
                    <a:bodyPr/>
                    <a:lstStyle/>
                    <a:p>
                      <a:pPr marL="0" marR="0" indent="0" algn="just" defTabSz="457200" rtl="0" eaLnBrk="1" fontAlgn="auto" latinLnBrk="0" hangingPunct="1">
                        <a:lnSpc>
                          <a:spcPct val="150000"/>
                        </a:lnSpc>
                        <a:spcBef>
                          <a:spcPts val="0"/>
                        </a:spcBef>
                        <a:spcAft>
                          <a:spcPts val="0"/>
                        </a:spcAft>
                        <a:buClrTx/>
                        <a:buSzTx/>
                        <a:buFontTx/>
                        <a:buNone/>
                        <a:tabLst>
                          <a:tab pos="540385" algn="l"/>
                        </a:tabLst>
                        <a:defRPr/>
                      </a:pPr>
                      <a:r>
                        <a:rPr lang="pt-BR" sz="1800" kern="1200" cap="none" dirty="0" smtClean="0">
                          <a:solidFill>
                            <a:schemeClr val="dk1"/>
                          </a:solidFill>
                          <a:latin typeface="+mn-lt"/>
                          <a:ea typeface="+mn-ea"/>
                          <a:cs typeface="+mn-cs"/>
                        </a:rPr>
                        <a:t>Belo</a:t>
                      </a:r>
                      <a:r>
                        <a:rPr lang="pt-BR" sz="1800" kern="1200" cap="none" baseline="0" dirty="0" smtClean="0">
                          <a:solidFill>
                            <a:schemeClr val="dk1"/>
                          </a:solidFill>
                          <a:latin typeface="+mn-lt"/>
                          <a:ea typeface="+mn-ea"/>
                          <a:cs typeface="+mn-cs"/>
                        </a:rPr>
                        <a:t> Horizonte</a:t>
                      </a:r>
                      <a:endParaRPr lang="pt-BR" sz="1800" kern="1200" cap="none" dirty="0" smtClean="0">
                        <a:solidFill>
                          <a:schemeClr val="dk1"/>
                        </a:solidFill>
                        <a:latin typeface="+mn-lt"/>
                        <a:ea typeface="+mn-ea"/>
                        <a:cs typeface="+mn-cs"/>
                      </a:endParaRPr>
                    </a:p>
                  </a:txBody>
                  <a:tcPr marL="57641" marR="57641" marT="0" marB="0" anchor="ctr"/>
                </a:tc>
              </a:tr>
              <a:tr h="230562">
                <a:tc>
                  <a:txBody>
                    <a:bodyPr/>
                    <a:lstStyle/>
                    <a:p>
                      <a:pPr algn="r">
                        <a:lnSpc>
                          <a:spcPct val="150000"/>
                        </a:lnSpc>
                        <a:spcAft>
                          <a:spcPts val="0"/>
                        </a:spcAft>
                        <a:tabLst>
                          <a:tab pos="540385" algn="l"/>
                        </a:tabLst>
                      </a:pPr>
                      <a:r>
                        <a:rPr lang="pt-BR" sz="1800" kern="1200" cap="none" dirty="0">
                          <a:solidFill>
                            <a:schemeClr val="dk1"/>
                          </a:solidFill>
                          <a:latin typeface="+mn-lt"/>
                          <a:ea typeface="+mn-ea"/>
                          <a:cs typeface="+mn-cs"/>
                        </a:rPr>
                        <a:t>CNPJ:</a:t>
                      </a:r>
                    </a:p>
                  </a:txBody>
                  <a:tcPr marL="57641" marR="57641" marT="0" marB="0" anchor="ctr"/>
                </a:tc>
                <a:tc>
                  <a:txBody>
                    <a:bodyPr/>
                    <a:lstStyle/>
                    <a:p>
                      <a:pPr algn="just">
                        <a:lnSpc>
                          <a:spcPct val="150000"/>
                        </a:lnSpc>
                        <a:spcAft>
                          <a:spcPts val="0"/>
                        </a:spcAft>
                        <a:tabLst>
                          <a:tab pos="540385" algn="l"/>
                        </a:tabLst>
                      </a:pPr>
                      <a:r>
                        <a:rPr lang="pt-BR" sz="1800" kern="1200" cap="none" dirty="0" smtClean="0">
                          <a:solidFill>
                            <a:schemeClr val="dk1"/>
                          </a:solidFill>
                          <a:latin typeface="+mn-lt"/>
                          <a:ea typeface="+mn-ea"/>
                          <a:cs typeface="+mn-cs"/>
                        </a:rPr>
                        <a:t>33.160.102/0004-76</a:t>
                      </a:r>
                      <a:endParaRPr lang="pt-BR" sz="1800" kern="1200" cap="none" dirty="0">
                        <a:solidFill>
                          <a:schemeClr val="dk1"/>
                        </a:solidFill>
                        <a:latin typeface="+mn-lt"/>
                        <a:ea typeface="+mn-ea"/>
                        <a:cs typeface="+mn-cs"/>
                      </a:endParaRPr>
                    </a:p>
                  </a:txBody>
                  <a:tcPr marL="57641" marR="57641" marT="0" marB="0" anchor="ctr"/>
                </a:tc>
              </a:tr>
            </a:tbl>
          </a:graphicData>
        </a:graphic>
      </p:graphicFrame>
      <p:pic>
        <p:nvPicPr>
          <p:cNvPr id="2" name="Imagem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811566" y="1550756"/>
            <a:ext cx="1918762" cy="1609888"/>
          </a:xfrm>
          <a:prstGeom prst="rect">
            <a:avLst/>
          </a:prstGeom>
        </p:spPr>
      </p:pic>
      <p:pic>
        <p:nvPicPr>
          <p:cNvPr id="4098" name="Picture 2" descr="http://www.encibra.com.br/inc/img/logo.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652540" y="6107735"/>
            <a:ext cx="2453974" cy="4077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06480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8376" y="756432"/>
            <a:ext cx="11753602" cy="8305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41537"/>
            <a:ext cx="852055" cy="714895"/>
          </a:xfrm>
          <a:prstGeom prst="rect">
            <a:avLst/>
          </a:prstGeom>
        </p:spPr>
      </p:pic>
      <p:grpSp>
        <p:nvGrpSpPr>
          <p:cNvPr id="4" name="Grupo 3"/>
          <p:cNvGrpSpPr/>
          <p:nvPr/>
        </p:nvGrpSpPr>
        <p:grpSpPr>
          <a:xfrm>
            <a:off x="3331422" y="149427"/>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9109398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109715"/>
            <a:ext cx="11867104" cy="8494633"/>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Os </a:t>
            </a:r>
            <a:r>
              <a:rPr lang="pt-BR" sz="1400" dirty="0">
                <a:latin typeface="Arial"/>
                <a:ea typeface="Times New Roman"/>
                <a:cs typeface="Times New Roman"/>
              </a:rPr>
              <a:t>solos da </a:t>
            </a:r>
            <a:r>
              <a:rPr lang="pt-BR" sz="1400" dirty="0" err="1" smtClean="0">
                <a:latin typeface="Arial"/>
                <a:ea typeface="Times New Roman"/>
                <a:cs typeface="Times New Roman"/>
              </a:rPr>
              <a:t>AII</a:t>
            </a:r>
            <a:r>
              <a:rPr lang="pt-BR" sz="1400" dirty="0" smtClean="0">
                <a:latin typeface="Arial"/>
                <a:ea typeface="Times New Roman"/>
                <a:cs typeface="Times New Roman"/>
              </a:rPr>
              <a:t> estão </a:t>
            </a:r>
            <a:r>
              <a:rPr lang="pt-BR" sz="1400" dirty="0">
                <a:latin typeface="Arial"/>
                <a:ea typeface="Times New Roman"/>
                <a:cs typeface="Times New Roman"/>
              </a:rPr>
              <a:t>estreitamente correlacionados com seu material de origem, bem como ao processo de intemperismo e à erosão do material primário ali </a:t>
            </a:r>
            <a:r>
              <a:rPr lang="pt-BR" sz="1400" dirty="0" smtClean="0">
                <a:latin typeface="Arial"/>
                <a:ea typeface="Times New Roman"/>
                <a:cs typeface="Times New Roman"/>
              </a:rPr>
              <a:t>existente. Em </a:t>
            </a:r>
            <a:r>
              <a:rPr lang="pt-BR" sz="1400" dirty="0">
                <a:latin typeface="Arial"/>
                <a:ea typeface="Times New Roman"/>
                <a:cs typeface="Times New Roman"/>
              </a:rPr>
              <a:t>toda região predominam sedimentos de cobertura, </a:t>
            </a:r>
            <a:r>
              <a:rPr lang="pt-BR" sz="1400" dirty="0" err="1">
                <a:latin typeface="Arial"/>
                <a:ea typeface="Times New Roman"/>
                <a:cs typeface="Times New Roman"/>
              </a:rPr>
              <a:t>eluvionares</a:t>
            </a:r>
            <a:r>
              <a:rPr lang="pt-BR" sz="1400" dirty="0">
                <a:latin typeface="Arial"/>
                <a:ea typeface="Times New Roman"/>
                <a:cs typeface="Times New Roman"/>
              </a:rPr>
              <a:t> e </a:t>
            </a:r>
            <a:r>
              <a:rPr lang="pt-BR" sz="1400" dirty="0" err="1">
                <a:latin typeface="Arial"/>
                <a:ea typeface="Times New Roman"/>
                <a:cs typeface="Times New Roman"/>
              </a:rPr>
              <a:t>coluvionares</a:t>
            </a:r>
            <a:r>
              <a:rPr lang="pt-BR" sz="1400" dirty="0">
                <a:latin typeface="Arial"/>
                <a:ea typeface="Times New Roman"/>
                <a:cs typeface="Times New Roman"/>
              </a:rPr>
              <a:t> dispostos sobre as rochas sedimentares da Formação Uberaba ou mesmo sobre vulcânicas do Formação Serra Geral, que por sua vez apresentam características diferenciadas conforme a rocha de origem. Dessa forma, na porção Norte e Oeste predominam sedimentos mais </a:t>
            </a:r>
            <a:r>
              <a:rPr lang="pt-BR" sz="1400" dirty="0" smtClean="0">
                <a:latin typeface="Arial"/>
                <a:ea typeface="Times New Roman"/>
                <a:cs typeface="Times New Roman"/>
              </a:rPr>
              <a:t>arenosos </a:t>
            </a:r>
            <a:r>
              <a:rPr lang="pt-BR" sz="1400" dirty="0">
                <a:latin typeface="Arial"/>
                <a:ea typeface="Times New Roman"/>
                <a:cs typeface="Times New Roman"/>
              </a:rPr>
              <a:t>e na porção Sul sedimentos mais </a:t>
            </a:r>
            <a:r>
              <a:rPr lang="pt-BR" sz="1400" dirty="0" smtClean="0">
                <a:latin typeface="Arial"/>
                <a:ea typeface="Times New Roman"/>
                <a:cs typeface="Times New Roman"/>
              </a:rPr>
              <a:t>argilosos. Verificou-se </a:t>
            </a:r>
            <a:r>
              <a:rPr lang="pt-BR" sz="1400" dirty="0">
                <a:latin typeface="Arial"/>
                <a:ea typeface="Times New Roman"/>
                <a:cs typeface="Times New Roman"/>
              </a:rPr>
              <a:t>ainda, próximos aos cursos de água, acúmulos de sedimentos formando pequenas planícies </a:t>
            </a:r>
            <a:r>
              <a:rPr lang="pt-BR" sz="1400" dirty="0" err="1">
                <a:latin typeface="Arial"/>
                <a:ea typeface="Times New Roman"/>
                <a:cs typeface="Times New Roman"/>
              </a:rPr>
              <a:t>aluvionares</a:t>
            </a:r>
            <a:r>
              <a:rPr lang="pt-BR" sz="1400" dirty="0">
                <a:latin typeface="Arial"/>
                <a:ea typeface="Times New Roman"/>
                <a:cs typeface="Times New Roman"/>
              </a:rPr>
              <a:t>, notadamente nas proximidades do rio Uberaba, processo que propicia a formação de </a:t>
            </a:r>
            <a:r>
              <a:rPr lang="pt-BR" sz="1400" dirty="0" err="1">
                <a:latin typeface="Arial"/>
                <a:ea typeface="Times New Roman"/>
                <a:cs typeface="Times New Roman"/>
              </a:rPr>
              <a:t>Neossolos</a:t>
            </a:r>
            <a:r>
              <a:rPr lang="pt-BR" sz="1400" dirty="0">
                <a:latin typeface="Arial"/>
                <a:ea typeface="Times New Roman"/>
                <a:cs typeface="Times New Roman"/>
              </a:rPr>
              <a:t> </a:t>
            </a:r>
            <a:r>
              <a:rPr lang="pt-BR" sz="1400" dirty="0" err="1">
                <a:latin typeface="Arial"/>
                <a:ea typeface="Times New Roman"/>
                <a:cs typeface="Times New Roman"/>
              </a:rPr>
              <a:t>flúvicos</a:t>
            </a:r>
            <a:r>
              <a:rPr lang="pt-BR" sz="1400" dirty="0">
                <a:latin typeface="Arial"/>
                <a:ea typeface="Times New Roman"/>
                <a:cs typeface="Times New Roman"/>
              </a:rPr>
              <a:t> e solos </a:t>
            </a:r>
            <a:r>
              <a:rPr lang="pt-BR" sz="1400" dirty="0" err="1">
                <a:latin typeface="Arial"/>
                <a:ea typeface="Times New Roman"/>
                <a:cs typeface="Times New Roman"/>
              </a:rPr>
              <a:t>hidromórficos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Já na ADA os solos observados foram:</a:t>
            </a:r>
          </a:p>
          <a:p>
            <a:pPr algn="just">
              <a:lnSpc>
                <a:spcPct val="150000"/>
              </a:lnSpc>
              <a:spcAft>
                <a:spcPts val="0"/>
              </a:spcAft>
              <a:tabLst>
                <a:tab pos="540385" algn="l"/>
              </a:tabLst>
            </a:pPr>
            <a:endParaRPr lang="pt-BR" sz="1400" dirty="0" smtClean="0">
              <a:latin typeface="Arial"/>
              <a:ea typeface="Times New Roman"/>
              <a:cs typeface="Times New Roman"/>
            </a:endParaRPr>
          </a:p>
          <a:p>
            <a:pPr lvl="0" algn="just">
              <a:lnSpc>
                <a:spcPct val="150000"/>
              </a:lnSpc>
              <a:spcAft>
                <a:spcPts val="0"/>
              </a:spcAft>
              <a:tabLst>
                <a:tab pos="540385" algn="l"/>
              </a:tabLst>
            </a:pPr>
            <a:r>
              <a:rPr lang="pt-BR" sz="1400" b="1" dirty="0" err="1" smtClean="0">
                <a:latin typeface="Arial"/>
                <a:ea typeface="Times New Roman"/>
                <a:cs typeface="Times New Roman"/>
              </a:rPr>
              <a:t>Latossolos</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No </a:t>
            </a:r>
            <a:r>
              <a:rPr lang="pt-BR" sz="1400" dirty="0">
                <a:latin typeface="Arial"/>
                <a:ea typeface="Times New Roman"/>
                <a:cs typeface="Times New Roman"/>
              </a:rPr>
              <a:t>caso em questão, apresentam profundidades efetivas superiores a 2 metros, com características físicas bem acentuadas, com boa drenagem, grau de estruturação variando de médio a pequeno, friáveis, boa resistência natural à erosão, bem drenados, boa </a:t>
            </a:r>
            <a:r>
              <a:rPr lang="pt-BR" sz="1400" dirty="0" err="1">
                <a:latin typeface="Arial"/>
                <a:ea typeface="Times New Roman"/>
                <a:cs typeface="Times New Roman"/>
              </a:rPr>
              <a:t>armazenabilidade</a:t>
            </a:r>
            <a:r>
              <a:rPr lang="pt-BR" sz="1400" dirty="0">
                <a:latin typeface="Arial"/>
                <a:ea typeface="Times New Roman"/>
                <a:cs typeface="Times New Roman"/>
              </a:rPr>
              <a:t> de água, encontrados sobre terrenos com morfologia variável desde relevo suave a </a:t>
            </a:r>
            <a:r>
              <a:rPr lang="pt-BR" sz="1400" dirty="0" smtClean="0">
                <a:latin typeface="Arial"/>
                <a:ea typeface="Times New Roman"/>
                <a:cs typeface="Times New Roman"/>
              </a:rPr>
              <a:t>ondulado. Quimicamente, estes solos apresentam-se bem lixiviados, com baixa capacidade de troca, e seu caráter </a:t>
            </a:r>
            <a:r>
              <a:rPr lang="pt-BR" sz="1400" dirty="0" err="1" smtClean="0">
                <a:latin typeface="Arial"/>
                <a:ea typeface="Times New Roman"/>
                <a:cs typeface="Times New Roman"/>
              </a:rPr>
              <a:t>álico</a:t>
            </a:r>
            <a:r>
              <a:rPr lang="pt-BR" sz="1400" dirty="0" smtClean="0">
                <a:latin typeface="Arial"/>
                <a:ea typeface="Times New Roman"/>
                <a:cs typeface="Times New Roman"/>
              </a:rPr>
              <a:t> e distrófico indicam necessidade de correções de alta a moderada.</a:t>
            </a:r>
          </a:p>
          <a:p>
            <a:pPr algn="just">
              <a:lnSpc>
                <a:spcPct val="150000"/>
              </a:lnSpc>
              <a:spcAft>
                <a:spcPts val="0"/>
              </a:spcAft>
              <a:tabLst>
                <a:tab pos="540385" algn="l"/>
              </a:tabLst>
            </a:pPr>
            <a:r>
              <a:rPr lang="pt-BR" sz="1400" dirty="0" smtClean="0">
                <a:latin typeface="Arial"/>
                <a:ea typeface="Times New Roman"/>
                <a:cs typeface="Times New Roman"/>
              </a:rPr>
              <a:t>Os </a:t>
            </a:r>
            <a:r>
              <a:rPr lang="pt-BR" sz="1400" dirty="0">
                <a:latin typeface="Arial"/>
                <a:ea typeface="Times New Roman"/>
                <a:cs typeface="Times New Roman"/>
              </a:rPr>
              <a:t>principais </a:t>
            </a:r>
            <a:r>
              <a:rPr lang="pt-BR" sz="1400" dirty="0" err="1">
                <a:latin typeface="Arial"/>
                <a:ea typeface="Times New Roman"/>
                <a:cs typeface="Times New Roman"/>
              </a:rPr>
              <a:t>Latossolos</a:t>
            </a:r>
            <a:r>
              <a:rPr lang="pt-BR" sz="1400" dirty="0">
                <a:latin typeface="Arial"/>
                <a:ea typeface="Times New Roman"/>
                <a:cs typeface="Times New Roman"/>
              </a:rPr>
              <a:t> verificados nos trabalhos de campo foram:</a:t>
            </a:r>
          </a:p>
          <a:p>
            <a:pPr algn="just">
              <a:lnSpc>
                <a:spcPct val="150000"/>
              </a:lnSpc>
              <a:spcAft>
                <a:spcPts val="0"/>
              </a:spcAft>
              <a:tabLst>
                <a:tab pos="540385" algn="l"/>
              </a:tabLst>
            </a:pPr>
            <a:r>
              <a:rPr lang="pt-BR" sz="1400" dirty="0" smtClean="0">
                <a:latin typeface="Arial"/>
                <a:ea typeface="Times New Roman"/>
                <a:cs typeface="Times New Roman"/>
              </a:rPr>
              <a:t>-</a:t>
            </a:r>
            <a:r>
              <a:rPr lang="pt-BR" sz="1400" dirty="0" err="1" smtClean="0">
                <a:latin typeface="Arial"/>
                <a:ea typeface="Times New Roman"/>
                <a:cs typeface="Times New Roman"/>
              </a:rPr>
              <a:t>Latossolo</a:t>
            </a:r>
            <a:r>
              <a:rPr lang="pt-BR" sz="1400" dirty="0" smtClean="0">
                <a:latin typeface="Arial"/>
                <a:ea typeface="Times New Roman"/>
                <a:cs typeface="Times New Roman"/>
              </a:rPr>
              <a:t> </a:t>
            </a:r>
            <a:r>
              <a:rPr lang="pt-BR" sz="1400" dirty="0">
                <a:latin typeface="Arial"/>
                <a:ea typeface="Times New Roman"/>
                <a:cs typeface="Times New Roman"/>
              </a:rPr>
              <a:t>Vermelho Amarelo </a:t>
            </a:r>
            <a:r>
              <a:rPr lang="pt-BR" sz="1400" dirty="0" err="1">
                <a:latin typeface="Arial"/>
                <a:ea typeface="Times New Roman"/>
                <a:cs typeface="Times New Roman"/>
              </a:rPr>
              <a:t>álico</a:t>
            </a:r>
            <a:r>
              <a:rPr lang="pt-BR" sz="1400" dirty="0">
                <a:latin typeface="Arial"/>
                <a:ea typeface="Times New Roman"/>
                <a:cs typeface="Times New Roman"/>
              </a:rPr>
              <a:t> A moderado textura média fase Cerrado relevo suave e suave </a:t>
            </a:r>
            <a:r>
              <a:rPr lang="pt-BR" sz="1400" dirty="0" smtClean="0">
                <a:latin typeface="Arial"/>
                <a:ea typeface="Times New Roman"/>
                <a:cs typeface="Times New Roman"/>
              </a:rPr>
              <a:t>ondulado</a:t>
            </a:r>
          </a:p>
          <a:p>
            <a:pPr algn="just">
              <a:lnSpc>
                <a:spcPct val="150000"/>
              </a:lnSpc>
              <a:spcAft>
                <a:spcPts val="0"/>
              </a:spcAft>
              <a:tabLst>
                <a:tab pos="540385" algn="l"/>
              </a:tabLst>
            </a:pPr>
            <a:r>
              <a:rPr lang="pt-BR" sz="1400" dirty="0" smtClean="0">
                <a:latin typeface="Arial"/>
                <a:ea typeface="Times New Roman"/>
                <a:cs typeface="Times New Roman"/>
              </a:rPr>
              <a:t>-</a:t>
            </a:r>
            <a:r>
              <a:rPr lang="pt-BR" sz="1400" dirty="0" err="1" smtClean="0">
                <a:latin typeface="Arial"/>
                <a:ea typeface="Times New Roman"/>
                <a:cs typeface="Times New Roman"/>
              </a:rPr>
              <a:t>Latossolo</a:t>
            </a:r>
            <a:r>
              <a:rPr lang="pt-BR" sz="1400" dirty="0" smtClean="0">
                <a:latin typeface="Arial"/>
                <a:ea typeface="Times New Roman"/>
                <a:cs typeface="Times New Roman"/>
              </a:rPr>
              <a:t> </a:t>
            </a:r>
            <a:r>
              <a:rPr lang="pt-BR" sz="1400" dirty="0">
                <a:latin typeface="Arial"/>
                <a:ea typeface="Times New Roman"/>
                <a:cs typeface="Times New Roman"/>
              </a:rPr>
              <a:t>Vermelho Escuro distrófico e </a:t>
            </a:r>
            <a:r>
              <a:rPr lang="pt-BR" sz="1400" dirty="0" err="1">
                <a:latin typeface="Arial"/>
                <a:ea typeface="Times New Roman"/>
                <a:cs typeface="Times New Roman"/>
              </a:rPr>
              <a:t>álico</a:t>
            </a:r>
            <a:r>
              <a:rPr lang="pt-BR" sz="1400" dirty="0">
                <a:latin typeface="Arial"/>
                <a:ea typeface="Times New Roman"/>
                <a:cs typeface="Times New Roman"/>
              </a:rPr>
              <a:t> A moderado textura média fase cerrado relevo suave ondulado a ondulado</a:t>
            </a:r>
            <a:r>
              <a:rPr lang="pt-BR" sz="1400" dirty="0" smtClean="0">
                <a:latin typeface="Arial"/>
                <a:ea typeface="Times New Roman"/>
                <a:cs typeface="Times New Roman"/>
              </a:rPr>
              <a:t>.</a:t>
            </a:r>
          </a:p>
          <a:p>
            <a:pPr algn="just">
              <a:lnSpc>
                <a:spcPct val="150000"/>
              </a:lnSpc>
              <a:spcAft>
                <a:spcPts val="0"/>
              </a:spcAft>
              <a:tabLst>
                <a:tab pos="540385" algn="l"/>
              </a:tabLst>
            </a:pPr>
            <a:r>
              <a:rPr lang="pt-BR" sz="1400" dirty="0" smtClean="0">
                <a:latin typeface="Arial"/>
                <a:ea typeface="Times New Roman"/>
                <a:cs typeface="Times New Roman"/>
              </a:rPr>
              <a:t>-</a:t>
            </a:r>
            <a:r>
              <a:rPr lang="pt-BR" sz="1400" dirty="0" err="1">
                <a:latin typeface="Arial"/>
                <a:ea typeface="Times New Roman"/>
                <a:cs typeface="Times New Roman"/>
              </a:rPr>
              <a:t>Latossolo</a:t>
            </a:r>
            <a:r>
              <a:rPr lang="pt-BR" sz="1400" dirty="0">
                <a:latin typeface="Arial"/>
                <a:ea typeface="Times New Roman"/>
                <a:cs typeface="Times New Roman"/>
              </a:rPr>
              <a:t> Vermelho Escuro </a:t>
            </a:r>
            <a:r>
              <a:rPr lang="pt-BR" sz="1400" dirty="0" err="1">
                <a:latin typeface="Arial"/>
                <a:ea typeface="Times New Roman"/>
                <a:cs typeface="Times New Roman"/>
              </a:rPr>
              <a:t>distroférrico</a:t>
            </a:r>
            <a:r>
              <a:rPr lang="pt-BR" sz="1400" dirty="0">
                <a:latin typeface="Arial"/>
                <a:ea typeface="Times New Roman"/>
                <a:cs typeface="Times New Roman"/>
              </a:rPr>
              <a:t> A moderado textura argilosa fase cerrado relevo plano a </a:t>
            </a:r>
            <a:r>
              <a:rPr lang="pt-BR" sz="1400" dirty="0" smtClean="0">
                <a:latin typeface="Arial"/>
                <a:ea typeface="Times New Roman"/>
                <a:cs typeface="Times New Roman"/>
              </a:rPr>
              <a:t>ondulado</a:t>
            </a:r>
          </a:p>
          <a:p>
            <a:pPr lvl="0" algn="just">
              <a:lnSpc>
                <a:spcPct val="150000"/>
              </a:lnSpc>
              <a:spcAft>
                <a:spcPts val="0"/>
              </a:spcAft>
              <a:tabLst>
                <a:tab pos="540385" algn="l"/>
              </a:tabLst>
            </a:pPr>
            <a:endParaRPr lang="pt-BR" sz="1400" dirty="0" smtClean="0">
              <a:latin typeface="Arial"/>
              <a:ea typeface="Times New Roman"/>
              <a:cs typeface="Times New Roman"/>
            </a:endParaRPr>
          </a:p>
          <a:p>
            <a:pPr lvl="0" algn="just">
              <a:lnSpc>
                <a:spcPct val="150000"/>
              </a:lnSpc>
              <a:spcAft>
                <a:spcPts val="0"/>
              </a:spcAft>
              <a:tabLst>
                <a:tab pos="540385" algn="l"/>
              </a:tabLst>
            </a:pPr>
            <a:r>
              <a:rPr lang="pt-BR" sz="1400" b="1" dirty="0" err="1" smtClean="0">
                <a:latin typeface="Arial"/>
                <a:ea typeface="Times New Roman"/>
                <a:cs typeface="Times New Roman"/>
              </a:rPr>
              <a:t>Argissolos</a:t>
            </a:r>
            <a:r>
              <a:rPr lang="pt-BR" sz="1400" b="1" dirty="0" smtClean="0">
                <a:latin typeface="Arial"/>
                <a:ea typeface="Times New Roman"/>
                <a:cs typeface="Times New Roman"/>
              </a:rPr>
              <a:t> </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São </a:t>
            </a:r>
            <a:r>
              <a:rPr lang="pt-BR" sz="1400" dirty="0">
                <a:latin typeface="Arial"/>
                <a:ea typeface="Times New Roman"/>
                <a:cs typeface="Times New Roman"/>
              </a:rPr>
              <a:t>solos que normalmente apresentam gradiente </a:t>
            </a:r>
            <a:r>
              <a:rPr lang="pt-BR" sz="1400" dirty="0" err="1">
                <a:latin typeface="Arial"/>
                <a:ea typeface="Times New Roman"/>
                <a:cs typeface="Times New Roman"/>
              </a:rPr>
              <a:t>textural</a:t>
            </a:r>
            <a:r>
              <a:rPr lang="pt-BR" sz="1400" dirty="0">
                <a:latin typeface="Arial"/>
                <a:ea typeface="Times New Roman"/>
                <a:cs typeface="Times New Roman"/>
              </a:rPr>
              <a:t> abrupto entre o horizonte A e o Horizonte B. São argilosos e por possuírem gradiente </a:t>
            </a:r>
            <a:r>
              <a:rPr lang="pt-BR" sz="1400" dirty="0" err="1">
                <a:latin typeface="Arial"/>
                <a:ea typeface="Times New Roman"/>
                <a:cs typeface="Times New Roman"/>
              </a:rPr>
              <a:t>textural</a:t>
            </a:r>
            <a:r>
              <a:rPr lang="pt-BR" sz="1400" dirty="0">
                <a:latin typeface="Arial"/>
                <a:ea typeface="Times New Roman"/>
                <a:cs typeface="Times New Roman"/>
              </a:rPr>
              <a:t> podem apresentar drenagem lenta e maior susceptibilidade à </a:t>
            </a:r>
            <a:r>
              <a:rPr lang="pt-BR" sz="1400" dirty="0" smtClean="0">
                <a:latin typeface="Arial"/>
                <a:ea typeface="Times New Roman"/>
                <a:cs typeface="Times New Roman"/>
              </a:rPr>
              <a:t>erosão. Na ADA foi </a:t>
            </a:r>
            <a:r>
              <a:rPr lang="pt-BR" sz="1400" dirty="0">
                <a:latin typeface="Arial"/>
                <a:ea typeface="Times New Roman"/>
                <a:cs typeface="Times New Roman"/>
              </a:rPr>
              <a:t>verificada a presença do </a:t>
            </a:r>
            <a:r>
              <a:rPr lang="pt-BR" sz="1400" dirty="0" err="1">
                <a:latin typeface="Arial"/>
                <a:ea typeface="Times New Roman"/>
                <a:cs typeface="Times New Roman"/>
              </a:rPr>
              <a:t>Argissolo</a:t>
            </a:r>
            <a:r>
              <a:rPr lang="pt-BR" sz="1400" dirty="0">
                <a:latin typeface="Arial"/>
                <a:ea typeface="Times New Roman"/>
                <a:cs typeface="Times New Roman"/>
              </a:rPr>
              <a:t> Vermelho distrófico A moderado textura argilosa fase floresta estacional </a:t>
            </a:r>
            <a:r>
              <a:rPr lang="pt-BR" sz="1400" dirty="0" err="1">
                <a:latin typeface="Arial"/>
                <a:ea typeface="Times New Roman"/>
                <a:cs typeface="Times New Roman"/>
              </a:rPr>
              <a:t>subcaducifólia</a:t>
            </a:r>
            <a:r>
              <a:rPr lang="pt-BR" sz="1400" dirty="0">
                <a:latin typeface="Arial"/>
                <a:ea typeface="Times New Roman"/>
                <a:cs typeface="Times New Roman"/>
              </a:rPr>
              <a:t> relevo ondulado.</a:t>
            </a:r>
          </a:p>
          <a:p>
            <a:pPr lvl="0" algn="just">
              <a:lnSpc>
                <a:spcPct val="150000"/>
              </a:lnSpc>
              <a:spcAft>
                <a:spcPts val="0"/>
              </a:spcAft>
              <a:tabLst>
                <a:tab pos="540385" algn="l"/>
              </a:tabLst>
            </a:pPr>
            <a:endParaRPr lang="pt-BR" sz="1400" b="1" dirty="0" smtClean="0">
              <a:latin typeface="Arial"/>
              <a:ea typeface="Times New Roman"/>
              <a:cs typeface="Times New Roman"/>
            </a:endParaRPr>
          </a:p>
          <a:p>
            <a:pPr lvl="0" algn="just">
              <a:lnSpc>
                <a:spcPct val="150000"/>
              </a:lnSpc>
              <a:spcAft>
                <a:spcPts val="0"/>
              </a:spcAft>
              <a:tabLst>
                <a:tab pos="540385" algn="l"/>
              </a:tabLst>
            </a:pPr>
            <a:r>
              <a:rPr lang="pt-BR" sz="1400" b="1" dirty="0" err="1" smtClean="0">
                <a:latin typeface="Arial"/>
                <a:ea typeface="Times New Roman"/>
                <a:cs typeface="Times New Roman"/>
              </a:rPr>
              <a:t>Neossolos</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São </a:t>
            </a:r>
            <a:r>
              <a:rPr lang="pt-BR" sz="1400" dirty="0">
                <a:latin typeface="Arial"/>
                <a:ea typeface="Times New Roman"/>
                <a:cs typeface="Times New Roman"/>
              </a:rPr>
              <a:t>encontrados nas planícies </a:t>
            </a:r>
            <a:r>
              <a:rPr lang="pt-BR" sz="1400" dirty="0" err="1">
                <a:latin typeface="Arial"/>
                <a:ea typeface="Times New Roman"/>
                <a:cs typeface="Times New Roman"/>
              </a:rPr>
              <a:t>aluvionares</a:t>
            </a:r>
            <a:r>
              <a:rPr lang="pt-BR" sz="1400" dirty="0">
                <a:latin typeface="Arial"/>
                <a:ea typeface="Times New Roman"/>
                <a:cs typeface="Times New Roman"/>
              </a:rPr>
              <a:t> dos principais mananciais, notadamente do rio Uberaba, e estão sujeitos a inundações esporádicas durante o período </a:t>
            </a:r>
            <a:r>
              <a:rPr lang="pt-BR" sz="1400" dirty="0" smtClean="0">
                <a:latin typeface="Arial"/>
                <a:ea typeface="Times New Roman"/>
                <a:cs typeface="Times New Roman"/>
              </a:rPr>
              <a:t>chuvoso. Os </a:t>
            </a:r>
            <a:r>
              <a:rPr lang="pt-BR" sz="1400" dirty="0" err="1">
                <a:latin typeface="Arial"/>
                <a:ea typeface="Times New Roman"/>
                <a:cs typeface="Times New Roman"/>
              </a:rPr>
              <a:t>Neossolos</a:t>
            </a:r>
            <a:r>
              <a:rPr lang="pt-BR" sz="1400" dirty="0">
                <a:latin typeface="Arial"/>
                <a:ea typeface="Times New Roman"/>
                <a:cs typeface="Times New Roman"/>
              </a:rPr>
              <a:t> encontrados consistem de uma associação de </a:t>
            </a:r>
            <a:r>
              <a:rPr lang="pt-BR" sz="1400" dirty="0" err="1">
                <a:latin typeface="Arial"/>
                <a:ea typeface="Times New Roman"/>
                <a:cs typeface="Times New Roman"/>
              </a:rPr>
              <a:t>Neossolo</a:t>
            </a:r>
            <a:r>
              <a:rPr lang="pt-BR" sz="1400" dirty="0">
                <a:latin typeface="Arial"/>
                <a:ea typeface="Times New Roman"/>
                <a:cs typeface="Times New Roman"/>
              </a:rPr>
              <a:t> </a:t>
            </a:r>
            <a:r>
              <a:rPr lang="pt-BR" sz="1400" dirty="0" err="1">
                <a:latin typeface="Arial"/>
                <a:ea typeface="Times New Roman"/>
                <a:cs typeface="Times New Roman"/>
              </a:rPr>
              <a:t>Flúvico</a:t>
            </a:r>
            <a:r>
              <a:rPr lang="pt-BR" sz="1400" dirty="0">
                <a:latin typeface="Arial"/>
                <a:ea typeface="Times New Roman"/>
                <a:cs typeface="Times New Roman"/>
              </a:rPr>
              <a:t> distrófico e </a:t>
            </a:r>
            <a:r>
              <a:rPr lang="pt-BR" sz="1400" dirty="0" err="1">
                <a:latin typeface="Arial"/>
                <a:ea typeface="Times New Roman"/>
                <a:cs typeface="Times New Roman"/>
              </a:rPr>
              <a:t>eutrófico</a:t>
            </a:r>
            <a:r>
              <a:rPr lang="pt-BR" sz="1400" dirty="0">
                <a:latin typeface="Arial"/>
                <a:ea typeface="Times New Roman"/>
                <a:cs typeface="Times New Roman"/>
              </a:rPr>
              <a:t>, com Solos </a:t>
            </a:r>
            <a:r>
              <a:rPr lang="pt-BR" sz="1400" dirty="0" err="1">
                <a:latin typeface="Arial"/>
                <a:ea typeface="Times New Roman"/>
                <a:cs typeface="Times New Roman"/>
              </a:rPr>
              <a:t>Hidromórficos</a:t>
            </a:r>
            <a:r>
              <a:rPr lang="pt-BR" sz="1400" dirty="0">
                <a:latin typeface="Arial"/>
                <a:ea typeface="Times New Roman"/>
                <a:cs typeface="Times New Roman"/>
              </a:rPr>
              <a:t> indiscriminados.</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964914"/>
            <a:ext cx="4118872"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PEDOLOGIA</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532854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263942" y="964914"/>
            <a:ext cx="4118872"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PEDOLOGIA</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sp>
        <p:nvSpPr>
          <p:cNvPr id="7" name="Retângulo 6"/>
          <p:cNvSpPr/>
          <p:nvPr/>
        </p:nvSpPr>
        <p:spPr>
          <a:xfrm>
            <a:off x="340110" y="4506460"/>
            <a:ext cx="2533386" cy="276999"/>
          </a:xfrm>
          <a:prstGeom prst="rect">
            <a:avLst/>
          </a:prstGeom>
        </p:spPr>
        <p:txBody>
          <a:bodyPr wrap="none">
            <a:spAutoFit/>
          </a:bodyPr>
          <a:lstStyle/>
          <a:p>
            <a:r>
              <a:rPr lang="x-none" sz="1200"/>
              <a:t>Perfil de Latossolo Vermelho Amarelo</a:t>
            </a:r>
            <a:endParaRPr lang="pt-BR" dirty="0"/>
          </a:p>
        </p:txBody>
      </p:sp>
      <p:sp>
        <p:nvSpPr>
          <p:cNvPr id="11" name="Retângulo 10"/>
          <p:cNvSpPr/>
          <p:nvPr/>
        </p:nvSpPr>
        <p:spPr>
          <a:xfrm>
            <a:off x="4280450" y="5916252"/>
            <a:ext cx="4009246" cy="461665"/>
          </a:xfrm>
          <a:prstGeom prst="rect">
            <a:avLst/>
          </a:prstGeom>
        </p:spPr>
        <p:txBody>
          <a:bodyPr wrap="square">
            <a:spAutoFit/>
          </a:bodyPr>
          <a:lstStyle/>
          <a:p>
            <a:r>
              <a:rPr lang="pt-BR" sz="1200" dirty="0"/>
              <a:t>Compartimento Planaltos Tabulares, com uso do solos para </a:t>
            </a:r>
            <a:r>
              <a:rPr lang="pt-BR" sz="1200" dirty="0" err="1"/>
              <a:t>Latossolo</a:t>
            </a:r>
            <a:r>
              <a:rPr lang="pt-BR" sz="1200" dirty="0"/>
              <a:t> Vermelho Escuro</a:t>
            </a:r>
            <a:endParaRPr lang="pt-BR" dirty="0"/>
          </a:p>
        </p:txBody>
      </p:sp>
      <p:sp>
        <p:nvSpPr>
          <p:cNvPr id="12" name="Retângulo 11"/>
          <p:cNvSpPr/>
          <p:nvPr/>
        </p:nvSpPr>
        <p:spPr>
          <a:xfrm>
            <a:off x="8575737" y="8241654"/>
            <a:ext cx="4009246" cy="276999"/>
          </a:xfrm>
          <a:prstGeom prst="rect">
            <a:avLst/>
          </a:prstGeom>
        </p:spPr>
        <p:txBody>
          <a:bodyPr wrap="square">
            <a:spAutoFit/>
          </a:bodyPr>
          <a:lstStyle/>
          <a:p>
            <a:r>
              <a:rPr lang="pt-BR" sz="1200" dirty="0"/>
              <a:t>Perfil de </a:t>
            </a:r>
            <a:r>
              <a:rPr lang="pt-BR" sz="1200" dirty="0" err="1"/>
              <a:t>Latossolo</a:t>
            </a:r>
            <a:r>
              <a:rPr lang="pt-BR" sz="1200" dirty="0"/>
              <a:t> Vermelho Escuro </a:t>
            </a:r>
            <a:r>
              <a:rPr lang="pt-BR" sz="1200" dirty="0" err="1"/>
              <a:t>distroférrico</a:t>
            </a:r>
            <a:endParaRPr lang="pt-BR" dirty="0"/>
          </a:p>
        </p:txBody>
      </p:sp>
      <p:pic>
        <p:nvPicPr>
          <p:cNvPr id="8194" name="Imagem 1" descr="DSC08493.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0110" y="1630921"/>
            <a:ext cx="3822816" cy="2872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Imagem 0" descr="DSC08476.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280450" y="3015449"/>
            <a:ext cx="4175001" cy="31316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Imagem 4" descr="DSC08528.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75737" y="5192892"/>
            <a:ext cx="4084836" cy="3064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upo 12"/>
          <p:cNvGrpSpPr/>
          <p:nvPr/>
        </p:nvGrpSpPr>
        <p:grpSpPr>
          <a:xfrm>
            <a:off x="3180522" y="349482"/>
            <a:ext cx="5804452" cy="400110"/>
            <a:chOff x="3180522" y="349482"/>
            <a:chExt cx="5804452" cy="400110"/>
          </a:xfrm>
        </p:grpSpPr>
        <p:sp>
          <p:nvSpPr>
            <p:cNvPr id="14" name="Retângulo 13"/>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5" name="Conector reto 14"/>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6" name="Imagem 15"/>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spTree>
    <p:extLst>
      <p:ext uri="{BB962C8B-B14F-4D97-AF65-F5344CB8AC3E}">
        <p14:creationId xmlns:p14="http://schemas.microsoft.com/office/powerpoint/2010/main" xmlns="" val="779284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7322" y="1507280"/>
            <a:ext cx="11310730" cy="9233297"/>
          </a:xfrm>
          <a:prstGeom prst="rect">
            <a:avLst/>
          </a:prstGeom>
        </p:spPr>
        <p:txBody>
          <a:bodyPr wrap="square" numCol="3" spcCol="720000">
            <a:spAutoFit/>
          </a:bodyPr>
          <a:lstStyle/>
          <a:p>
            <a:pPr algn="just">
              <a:lnSpc>
                <a:spcPct val="150000"/>
              </a:lnSpc>
              <a:spcAft>
                <a:spcPts val="0"/>
              </a:spcAft>
              <a:tabLst>
                <a:tab pos="540385" algn="l"/>
              </a:tabLst>
            </a:pPr>
            <a:r>
              <a:rPr lang="pt-BR" dirty="0" smtClean="0">
                <a:latin typeface="Arial"/>
                <a:ea typeface="Times New Roman"/>
                <a:cs typeface="Times New Roman"/>
              </a:rPr>
              <a:t>O </a:t>
            </a:r>
            <a:r>
              <a:rPr lang="pt-BR" dirty="0">
                <a:latin typeface="Arial"/>
                <a:ea typeface="Times New Roman"/>
                <a:cs typeface="Times New Roman"/>
              </a:rPr>
              <a:t>Município de Uberaba localiza-se na região do Triângulo Mineiro, em uma área que contém o divisor de águas das bacias dos rios Grande e Paranaíba</a:t>
            </a:r>
            <a:r>
              <a:rPr lang="pt-BR" dirty="0" smtClean="0">
                <a:latin typeface="Arial"/>
                <a:ea typeface="Times New Roman"/>
                <a:cs typeface="Times New Roman"/>
              </a:rPr>
              <a:t>.</a:t>
            </a:r>
            <a:endParaRPr lang="pt-BR" dirty="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r>
              <a:rPr lang="pt-BR" dirty="0">
                <a:latin typeface="Arial"/>
                <a:ea typeface="Times New Roman"/>
                <a:cs typeface="Times New Roman"/>
              </a:rPr>
              <a:t>Assim, o rio Araguari, ao norte, e seu afluente, o rio Claro, que marca o limite oeste do município, contribuem para o rio Paranaíba. Ainda, o rio Tijuco, que </a:t>
            </a:r>
            <a:r>
              <a:rPr lang="pt-BR" dirty="0" smtClean="0">
                <a:latin typeface="Arial"/>
                <a:ea typeface="Times New Roman"/>
                <a:cs typeface="Times New Roman"/>
              </a:rPr>
              <a:t>nasce nas </a:t>
            </a:r>
            <a:r>
              <a:rPr lang="pt-BR" dirty="0">
                <a:latin typeface="Arial"/>
                <a:ea typeface="Times New Roman"/>
                <a:cs typeface="Times New Roman"/>
              </a:rPr>
              <a:t>proximidades da sede municipal de Uberaba e flui para nordeste, também é afluente do rio Paranaíba.</a:t>
            </a: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r>
              <a:rPr lang="pt-BR" dirty="0" smtClean="0">
                <a:latin typeface="Arial"/>
                <a:ea typeface="Times New Roman"/>
                <a:cs typeface="Times New Roman"/>
              </a:rPr>
              <a:t>Em </a:t>
            </a:r>
            <a:r>
              <a:rPr lang="pt-BR" dirty="0">
                <a:latin typeface="Arial"/>
                <a:ea typeface="Times New Roman"/>
                <a:cs typeface="Times New Roman"/>
              </a:rPr>
              <a:t>contrapartida, os cursos d’água da porção centro e sul do município, entre eles o rio Uberaba, os ribeirões Três Córregos e Conquistinha e os córregos das Toldas, Sucuri, Pequi e Gameleira, entre outros, contribuem para o rio Grande, a sul.</a:t>
            </a: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endParaRPr lang="pt-BR" dirty="0" smtClean="0">
              <a:latin typeface="Arial"/>
              <a:ea typeface="Times New Roman"/>
              <a:cs typeface="Times New Roman"/>
            </a:endParaRPr>
          </a:p>
          <a:p>
            <a:pPr algn="just">
              <a:lnSpc>
                <a:spcPct val="150000"/>
              </a:lnSpc>
              <a:spcAft>
                <a:spcPts val="0"/>
              </a:spcAft>
              <a:tabLst>
                <a:tab pos="540385" algn="l"/>
              </a:tabLst>
            </a:pPr>
            <a:endParaRPr lang="pt-BR"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964914"/>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RECURSOS HÍDRICOS </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pic>
        <p:nvPicPr>
          <p:cNvPr id="2050" name="Picture 2" descr="rio Araguari-M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192588" y="5308919"/>
            <a:ext cx="4813866" cy="31169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3" name="Retângulo 2"/>
          <p:cNvSpPr/>
          <p:nvPr/>
        </p:nvSpPr>
        <p:spPr>
          <a:xfrm>
            <a:off x="6705030" y="8425897"/>
            <a:ext cx="1027397" cy="276999"/>
          </a:xfrm>
          <a:prstGeom prst="rect">
            <a:avLst/>
          </a:prstGeom>
        </p:spPr>
        <p:txBody>
          <a:bodyPr wrap="none">
            <a:spAutoFit/>
          </a:bodyPr>
          <a:lstStyle/>
          <a:p>
            <a:r>
              <a:rPr lang="pt-BR" sz="1200" dirty="0" smtClean="0">
                <a:effectLst>
                  <a:outerShdw blurRad="38100" dist="38100" dir="2700000" algn="tl">
                    <a:srgbClr val="000000">
                      <a:alpha val="43137"/>
                    </a:srgbClr>
                  </a:outerShdw>
                </a:effectLst>
                <a:latin typeface="Arial"/>
                <a:cs typeface="Times New Roman"/>
              </a:rPr>
              <a:t>Rio Araguari</a:t>
            </a:r>
            <a:endParaRPr lang="pt-BR" sz="1200" dirty="0">
              <a:effectLst>
                <a:outerShdw blurRad="38100" dist="38100" dir="2700000" algn="tl">
                  <a:srgbClr val="000000">
                    <a:alpha val="43137"/>
                  </a:srgbClr>
                </a:outerShdw>
              </a:effectLst>
            </a:endParaRPr>
          </a:p>
        </p:txBody>
      </p:sp>
      <p:pic>
        <p:nvPicPr>
          <p:cNvPr id="2052" name="Picture 4" descr="http://3.bp.blogspot.com/-7DQsMr9oxjQ/TtZhYVjIZDI/AAAAAAAAI_Q/CcS2k0UICBs/s1600/102_0008.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85967" y="1623749"/>
            <a:ext cx="4408129" cy="24795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9" name="Retângulo 8"/>
          <p:cNvSpPr/>
          <p:nvPr/>
        </p:nvSpPr>
        <p:spPr>
          <a:xfrm>
            <a:off x="9350375" y="4175263"/>
            <a:ext cx="1077539" cy="276999"/>
          </a:xfrm>
          <a:prstGeom prst="rect">
            <a:avLst/>
          </a:prstGeom>
        </p:spPr>
        <p:txBody>
          <a:bodyPr wrap="none">
            <a:spAutoFit/>
          </a:bodyPr>
          <a:lstStyle/>
          <a:p>
            <a:r>
              <a:rPr lang="pt-BR" sz="1200" dirty="0" smtClean="0">
                <a:effectLst>
                  <a:outerShdw blurRad="38100" dist="38100" dir="2700000" algn="tl">
                    <a:srgbClr val="000000">
                      <a:alpha val="43137"/>
                    </a:srgbClr>
                  </a:outerShdw>
                </a:effectLst>
                <a:latin typeface="Arial"/>
                <a:cs typeface="Times New Roman"/>
              </a:rPr>
              <a:t>Rio Uberaba</a:t>
            </a:r>
            <a:endParaRPr lang="pt-BR" sz="1200" dirty="0">
              <a:effectLst>
                <a:outerShdw blurRad="38100" dist="38100" dir="2700000" algn="tl">
                  <a:srgbClr val="000000">
                    <a:alpha val="43137"/>
                  </a:srgbClr>
                </a:outerShdw>
              </a:effectLst>
            </a:endParaRPr>
          </a:p>
        </p:txBody>
      </p:sp>
      <p:grpSp>
        <p:nvGrpSpPr>
          <p:cNvPr id="11" name="Grupo 10"/>
          <p:cNvGrpSpPr/>
          <p:nvPr/>
        </p:nvGrpSpPr>
        <p:grpSpPr>
          <a:xfrm>
            <a:off x="3180522" y="349482"/>
            <a:ext cx="5804452" cy="400110"/>
            <a:chOff x="3180522" y="349482"/>
            <a:chExt cx="5804452" cy="400110"/>
          </a:xfrm>
        </p:grpSpPr>
        <p:sp>
          <p:nvSpPr>
            <p:cNvPr id="12" name="Retângulo 11"/>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3" name="Conector reto 12"/>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3856058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1200" y="824948"/>
            <a:ext cx="11582400" cy="8183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4270" y="110053"/>
            <a:ext cx="852055" cy="714895"/>
          </a:xfrm>
          <a:prstGeom prst="rect">
            <a:avLst/>
          </a:prstGeom>
        </p:spPr>
      </p:pic>
      <p:grpSp>
        <p:nvGrpSpPr>
          <p:cNvPr id="4" name="Grupo 3"/>
          <p:cNvGrpSpPr/>
          <p:nvPr/>
        </p:nvGrpSpPr>
        <p:grpSpPr>
          <a:xfrm>
            <a:off x="3331422" y="149427"/>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9144448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269369"/>
            <a:ext cx="12011621" cy="8171468"/>
          </a:xfrm>
          <a:prstGeom prst="rect">
            <a:avLst/>
          </a:prstGeom>
        </p:spPr>
        <p:txBody>
          <a:bodyPr wrap="square" numCol="3" spcCol="720000">
            <a:spAutoFit/>
          </a:bodyPr>
          <a:lstStyle/>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Para </a:t>
            </a:r>
            <a:r>
              <a:rPr lang="pt-BR" sz="1400" dirty="0">
                <a:latin typeface="Arial"/>
                <a:ea typeface="Times New Roman"/>
                <a:cs typeface="Times New Roman"/>
              </a:rPr>
              <a:t>conhecer aspectos qualitativos do corpo d’água cuja bacia hidrográfica tem maior presença na área do Anel Viário, o rio Uberaba, foram utilizados dados disponibilizados pelo </a:t>
            </a:r>
            <a:r>
              <a:rPr lang="pt-BR" sz="1400" dirty="0" smtClean="0">
                <a:latin typeface="Arial"/>
                <a:ea typeface="Times New Roman"/>
                <a:cs typeface="Times New Roman"/>
              </a:rPr>
              <a:t>IGAM </a:t>
            </a:r>
            <a:r>
              <a:rPr lang="pt-BR" sz="1400" dirty="0">
                <a:latin typeface="Arial"/>
                <a:ea typeface="Times New Roman"/>
                <a:cs typeface="Times New Roman"/>
              </a:rPr>
              <a:t>e em tese de doutorado produzida na Faculdade de Engenharia Agrícola da Universidade Estadual de </a:t>
            </a:r>
            <a:r>
              <a:rPr lang="pt-BR" sz="1400" dirty="0" smtClean="0">
                <a:latin typeface="Arial"/>
                <a:ea typeface="Times New Roman"/>
                <a:cs typeface="Times New Roman"/>
              </a:rPr>
              <a:t>Campinas</a:t>
            </a:r>
            <a:r>
              <a:rPr lang="pt-BR" sz="1400" dirty="0">
                <a:latin typeface="Arial"/>
                <a:ea typeface="Times New Roman"/>
                <a:cs typeface="Times New Roman"/>
              </a:rPr>
              <a:t>. </a:t>
            </a:r>
            <a:endParaRPr lang="pt-BR" sz="1400" dirty="0" smtClean="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 pH</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pH é muito influenciado pela quantidade de matéria orgânica em decomposição, sendo que quanto maior a quantidade de matéria orgânica disponível, menor o pH, pois para haver decomposição de materiais ocorre a produção de ácido húmico. Os </a:t>
            </a:r>
            <a:r>
              <a:rPr lang="pt-BR" sz="1400" dirty="0" smtClean="0">
                <a:latin typeface="Arial"/>
                <a:ea typeface="Times New Roman"/>
                <a:cs typeface="Times New Roman"/>
              </a:rPr>
              <a:t>resultados </a:t>
            </a:r>
            <a:r>
              <a:rPr lang="pt-BR" sz="1400" dirty="0">
                <a:latin typeface="Arial"/>
                <a:ea typeface="Times New Roman"/>
                <a:cs typeface="Times New Roman"/>
              </a:rPr>
              <a:t>mostram que os valores de pH tendem para a neutralidade com o percurso da água.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endParaRPr lang="pt-BR" sz="1400" b="1" dirty="0" smtClean="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smtClean="0">
                <a:latin typeface="Arial"/>
                <a:ea typeface="Times New Roman"/>
                <a:cs typeface="Times New Roman"/>
              </a:rPr>
              <a:t>Temperatura</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As </a:t>
            </a:r>
            <a:r>
              <a:rPr lang="pt-BR" sz="1400" dirty="0">
                <a:latin typeface="Arial"/>
                <a:ea typeface="Times New Roman"/>
                <a:cs typeface="Times New Roman"/>
              </a:rPr>
              <a:t>temperaturas apresentaram valores característicos para a época do ano e para o horário de aferição dos dados. Observa-se que as variações de temperatura são discretas (22,6 a </a:t>
            </a:r>
            <a:r>
              <a:rPr lang="pt-BR" sz="1400" dirty="0" err="1">
                <a:latin typeface="Arial"/>
                <a:ea typeface="Times New Roman"/>
                <a:cs typeface="Times New Roman"/>
              </a:rPr>
              <a:t>26,3ºC</a:t>
            </a:r>
            <a:r>
              <a:rPr lang="pt-BR" sz="1400" dirty="0">
                <a:latin typeface="Arial"/>
                <a:ea typeface="Times New Roman"/>
                <a:cs typeface="Times New Roman"/>
              </a:rPr>
              <a:t>), maiores junto da foz, onde a cota naturalmente é menor que as das cabeceiras.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smtClean="0">
                <a:latin typeface="Arial"/>
                <a:ea typeface="Times New Roman"/>
                <a:cs typeface="Times New Roman"/>
              </a:rPr>
              <a:t> Condutividade Elétrica</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 Este </a:t>
            </a:r>
            <a:r>
              <a:rPr lang="pt-BR" sz="1400" dirty="0">
                <a:latin typeface="Arial"/>
                <a:ea typeface="Times New Roman"/>
                <a:cs typeface="Times New Roman"/>
              </a:rPr>
              <a:t>parâmetro é indicativo da presença de íons dissolvidos na água, ou seja, partículas carregadas eletricamente. Quanto maior for a quantidade de íons dissolvidos, maior será a condutividade elétrica da </a:t>
            </a:r>
            <a:r>
              <a:rPr lang="pt-BR" sz="1400" dirty="0" err="1" smtClean="0">
                <a:latin typeface="Arial"/>
                <a:ea typeface="Times New Roman"/>
                <a:cs typeface="Times New Roman"/>
              </a:rPr>
              <a:t>água.O</a:t>
            </a:r>
            <a:r>
              <a:rPr lang="pt-BR" sz="1400" dirty="0" smtClean="0">
                <a:latin typeface="Arial"/>
                <a:ea typeface="Times New Roman"/>
                <a:cs typeface="Times New Roman"/>
              </a:rPr>
              <a:t> </a:t>
            </a:r>
            <a:r>
              <a:rPr lang="pt-BR" sz="1400" dirty="0">
                <a:latin typeface="Arial"/>
                <a:ea typeface="Times New Roman"/>
                <a:cs typeface="Times New Roman"/>
              </a:rPr>
              <a:t>parâmetro condutividade elétrica </a:t>
            </a:r>
            <a:r>
              <a:rPr lang="pt-BR" sz="1400" dirty="0" smtClean="0">
                <a:latin typeface="Arial"/>
                <a:ea typeface="Times New Roman"/>
                <a:cs typeface="Times New Roman"/>
              </a:rPr>
              <a:t>pode </a:t>
            </a:r>
            <a:r>
              <a:rPr lang="pt-BR" sz="1400" dirty="0">
                <a:latin typeface="Arial"/>
                <a:ea typeface="Times New Roman"/>
                <a:cs typeface="Times New Roman"/>
              </a:rPr>
              <a:t>contribuir para possíveis reconhecimentos de impactos ambientais que ocorram na bacia, ocasionados por lançamentos de resíduos industriais, mineração, esgotos, etc. No caso em análise, a condutividade elétrica manteve-se com valores baixos ao longo de todo o percurso, das nascentes até a foz.</a:t>
            </a:r>
          </a:p>
          <a:p>
            <a:pPr algn="just">
              <a:lnSpc>
                <a:spcPct val="150000"/>
              </a:lnSpc>
              <a:spcAft>
                <a:spcPts val="0"/>
              </a:spcAft>
              <a:tabLst>
                <a:tab pos="540385" algn="l"/>
              </a:tabLst>
            </a:pPr>
            <a:r>
              <a:rPr lang="pt-BR" sz="1400" b="1" dirty="0">
                <a:latin typeface="Arial"/>
                <a:ea typeface="Times New Roman"/>
                <a:cs typeface="Times New Roman"/>
              </a:rPr>
              <a:t> </a:t>
            </a: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Turbidez</a:t>
            </a: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É </a:t>
            </a:r>
            <a:r>
              <a:rPr lang="pt-BR" sz="1400" dirty="0">
                <a:latin typeface="Arial"/>
                <a:ea typeface="Times New Roman"/>
                <a:cs typeface="Times New Roman"/>
              </a:rPr>
              <a:t>a característica física da água, decorrente da presença de substâncias em suspensão, ou seja, sólidos suspensos, finamente divididos ou em estado coloidal, e de organismos microscópico. A Resolução CONAMA 357/2005 e a </a:t>
            </a:r>
            <a:r>
              <a:rPr lang="pt-BR" sz="1400" dirty="0" err="1">
                <a:latin typeface="Arial"/>
                <a:ea typeface="Times New Roman"/>
                <a:cs typeface="Times New Roman"/>
              </a:rPr>
              <a:t>DN</a:t>
            </a:r>
            <a:r>
              <a:rPr lang="pt-BR" sz="1400" dirty="0">
                <a:latin typeface="Arial"/>
                <a:ea typeface="Times New Roman"/>
                <a:cs typeface="Times New Roman"/>
              </a:rPr>
              <a:t> Copam/</a:t>
            </a:r>
            <a:r>
              <a:rPr lang="pt-BR" sz="1400" dirty="0" err="1">
                <a:latin typeface="Arial"/>
                <a:ea typeface="Times New Roman"/>
                <a:cs typeface="Times New Roman"/>
              </a:rPr>
              <a:t>CERH</a:t>
            </a:r>
            <a:r>
              <a:rPr lang="pt-BR" sz="1400" dirty="0">
                <a:latin typeface="Arial"/>
                <a:ea typeface="Times New Roman"/>
                <a:cs typeface="Times New Roman"/>
              </a:rPr>
              <a:t> nº 01/2008 limitam a turbidez de corpos d’água para classe 1 com no máximo 40 </a:t>
            </a:r>
            <a:r>
              <a:rPr lang="pt-BR" sz="1400" dirty="0" err="1">
                <a:latin typeface="Arial"/>
                <a:ea typeface="Times New Roman"/>
                <a:cs typeface="Times New Roman"/>
              </a:rPr>
              <a:t>UNT</a:t>
            </a:r>
            <a:r>
              <a:rPr lang="pt-BR" sz="1400" dirty="0">
                <a:latin typeface="Arial"/>
                <a:ea typeface="Times New Roman"/>
                <a:cs typeface="Times New Roman"/>
              </a:rPr>
              <a:t>. Desta forma, conclui-se que o rio Uberaba pelos valores desse </a:t>
            </a:r>
            <a:r>
              <a:rPr lang="pt-BR" sz="1400" dirty="0" smtClean="0">
                <a:latin typeface="Arial"/>
                <a:ea typeface="Times New Roman"/>
                <a:cs typeface="Times New Roman"/>
              </a:rPr>
              <a:t>parâmetro poderia </a:t>
            </a:r>
            <a:r>
              <a:rPr lang="pt-BR" sz="1400" dirty="0">
                <a:latin typeface="Arial"/>
                <a:ea typeface="Times New Roman"/>
                <a:cs typeface="Times New Roman"/>
              </a:rPr>
              <a:t>ser classificado em todos os pontos como classe 1.</a:t>
            </a:r>
          </a:p>
          <a:p>
            <a:pPr algn="just">
              <a:lnSpc>
                <a:spcPct val="150000"/>
              </a:lnSpc>
              <a:spcAft>
                <a:spcPts val="0"/>
              </a:spcAft>
              <a:tabLst>
                <a:tab pos="540385" algn="l"/>
              </a:tabLst>
            </a:pPr>
            <a:r>
              <a:rPr lang="pt-BR" sz="1400" b="1" dirty="0">
                <a:latin typeface="Arial"/>
                <a:ea typeface="Times New Roman"/>
                <a:cs typeface="Times New Roman"/>
              </a:rPr>
              <a:t> </a:t>
            </a: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 Oxigênio </a:t>
            </a:r>
            <a:r>
              <a:rPr lang="pt-BR" sz="1400" b="1" dirty="0" smtClean="0">
                <a:latin typeface="Arial"/>
                <a:ea typeface="Times New Roman"/>
                <a:cs typeface="Times New Roman"/>
              </a:rPr>
              <a:t>Dissolvido</a:t>
            </a: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A Resolução CONAMA 357 (2005) delibera sobre </a:t>
            </a:r>
            <a:r>
              <a:rPr lang="pt-BR" sz="1400" dirty="0" err="1">
                <a:latin typeface="Arial"/>
                <a:ea typeface="Times New Roman"/>
                <a:cs typeface="Times New Roman"/>
              </a:rPr>
              <a:t>OD</a:t>
            </a:r>
            <a:r>
              <a:rPr lang="pt-BR" sz="1400" dirty="0">
                <a:latin typeface="Arial"/>
                <a:ea typeface="Times New Roman"/>
                <a:cs typeface="Times New Roman"/>
              </a:rPr>
              <a:t> que: &gt; 4 = classe 3; &gt; 5= classe 2 e &gt; 6 = classe 1, logo classifica-se este parâmetro como classe 1 para todos os pontos</a:t>
            </a:r>
            <a:r>
              <a:rPr lang="pt-BR" sz="1400" dirty="0" smtClean="0">
                <a:latin typeface="Arial"/>
                <a:ea typeface="Times New Roman"/>
                <a:cs typeface="Times New Roman"/>
              </a:rPr>
              <a:t>.</a:t>
            </a: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FÍSICO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87F76"/>
                </a:solidFill>
                <a:effectLst>
                  <a:outerShdw blurRad="38100" dist="38100" dir="2700000" algn="tl">
                    <a:srgbClr val="000000">
                      <a:alpha val="43137"/>
                    </a:srgbClr>
                  </a:outerShdw>
                </a:effectLst>
                <a:latin typeface="Arial"/>
                <a:ea typeface="Times New Roman"/>
                <a:cs typeface="Times New Roman"/>
              </a:rPr>
              <a:t>QUALIDADE DAS ÁGUAS </a:t>
            </a:r>
            <a:endParaRPr lang="pt-BR" sz="2800" b="1" i="1" dirty="0">
              <a:solidFill>
                <a:srgbClr val="287F76"/>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331422" y="149427"/>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024262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5" y="940750"/>
            <a:ext cx="10906322" cy="8171468"/>
          </a:xfrm>
          <a:prstGeom prst="rect">
            <a:avLst/>
          </a:prstGeom>
        </p:spPr>
        <p:txBody>
          <a:bodyPr wrap="square" numCol="2" spcCol="720000">
            <a:spAutoFit/>
          </a:bodyPr>
          <a:lstStyle/>
          <a:p>
            <a:pPr algn="just">
              <a:lnSpc>
                <a:spcPct val="150000"/>
              </a:lnSpc>
              <a:spcAft>
                <a:spcPts val="0"/>
              </a:spcAft>
              <a:tabLst>
                <a:tab pos="540385" algn="l"/>
              </a:tabLst>
            </a:pPr>
            <a:r>
              <a:rPr lang="pt-BR" sz="1400" dirty="0">
                <a:latin typeface="Arial"/>
                <a:ea typeface="Times New Roman"/>
                <a:cs typeface="Times New Roman"/>
              </a:rPr>
              <a:t>O diagnóstico da </a:t>
            </a:r>
            <a:r>
              <a:rPr lang="pt-BR" sz="1400" dirty="0" err="1" smtClean="0">
                <a:latin typeface="Arial"/>
                <a:ea typeface="Times New Roman"/>
                <a:cs typeface="Times New Roman"/>
              </a:rPr>
              <a:t>AII</a:t>
            </a:r>
            <a:r>
              <a:rPr lang="pt-BR" sz="1400" dirty="0" smtClean="0">
                <a:latin typeface="Arial"/>
                <a:ea typeface="Times New Roman"/>
                <a:cs typeface="Times New Roman"/>
              </a:rPr>
              <a:t> e </a:t>
            </a:r>
            <a:r>
              <a:rPr lang="pt-BR" sz="1400" dirty="0">
                <a:latin typeface="Arial"/>
                <a:ea typeface="Times New Roman"/>
                <a:cs typeface="Times New Roman"/>
              </a:rPr>
              <a:t>de </a:t>
            </a:r>
            <a:r>
              <a:rPr lang="pt-BR" sz="1400" dirty="0" smtClean="0">
                <a:latin typeface="Arial"/>
                <a:ea typeface="Times New Roman"/>
                <a:cs typeface="Times New Roman"/>
              </a:rPr>
              <a:t>parte da AID </a:t>
            </a:r>
            <a:r>
              <a:rPr lang="pt-BR" sz="1400" dirty="0">
                <a:latin typeface="Arial"/>
                <a:ea typeface="Times New Roman"/>
                <a:cs typeface="Times New Roman"/>
              </a:rPr>
              <a:t>foi desenvolvido, inicialmente, com base em dados secundários coletados junto a instituições responsáveis pela geração de informações </a:t>
            </a:r>
            <a:r>
              <a:rPr lang="pt-BR" sz="1400" dirty="0" smtClean="0">
                <a:latin typeface="Arial"/>
                <a:ea typeface="Times New Roman"/>
                <a:cs typeface="Times New Roman"/>
              </a:rPr>
              <a:t>estatísticas. </a:t>
            </a:r>
            <a:r>
              <a:rPr lang="pt-BR" sz="1400" dirty="0">
                <a:latin typeface="Arial"/>
                <a:ea typeface="Times New Roman"/>
                <a:cs typeface="Times New Roman"/>
              </a:rPr>
              <a:t>Para complementar a análise foi utilizada, ainda, informações extraídas </a:t>
            </a:r>
            <a:r>
              <a:rPr lang="pt-BR" sz="1400" dirty="0" smtClean="0">
                <a:latin typeface="Arial"/>
                <a:ea typeface="Times New Roman"/>
                <a:cs typeface="Times New Roman"/>
              </a:rPr>
              <a:t>de </a:t>
            </a:r>
            <a:r>
              <a:rPr lang="pt-BR" sz="1400" dirty="0">
                <a:latin typeface="Arial"/>
                <a:ea typeface="Times New Roman"/>
                <a:cs typeface="Times New Roman"/>
              </a:rPr>
              <a:t>sites, destacando aqueles de órgãos dos governos estadual e </a:t>
            </a:r>
            <a:r>
              <a:rPr lang="pt-BR" sz="1400" dirty="0" smtClean="0">
                <a:latin typeface="Arial"/>
                <a:ea typeface="Times New Roman"/>
                <a:cs typeface="Times New Roman"/>
              </a:rPr>
              <a:t>municipal</a:t>
            </a:r>
            <a:r>
              <a:rPr lang="pt-BR" sz="1400" dirty="0">
                <a:latin typeface="Arial"/>
                <a:ea typeface="Times New Roman"/>
                <a:cs typeface="Times New Roman"/>
              </a:rPr>
              <a:t>.</a:t>
            </a:r>
            <a:r>
              <a:rPr lang="pt-BR" sz="1400" dirty="0" smtClean="0">
                <a:latin typeface="Arial"/>
                <a:ea typeface="Times New Roman"/>
                <a:cs typeface="Times New Roman"/>
              </a:rPr>
              <a:t> </a:t>
            </a:r>
            <a:r>
              <a:rPr lang="pt-BR" sz="1400" dirty="0">
                <a:latin typeface="Arial"/>
                <a:ea typeface="Times New Roman"/>
                <a:cs typeface="Times New Roman"/>
              </a:rPr>
              <a:t>A caracterização dos estabelecimentos rurais onde está incluída a </a:t>
            </a:r>
            <a:r>
              <a:rPr lang="pt-BR" sz="1400" dirty="0" smtClean="0">
                <a:latin typeface="Arial"/>
                <a:ea typeface="Times New Roman"/>
                <a:cs typeface="Times New Roman"/>
              </a:rPr>
              <a:t>ADA, </a:t>
            </a:r>
            <a:r>
              <a:rPr lang="pt-BR" sz="1400" dirty="0">
                <a:latin typeface="Arial"/>
                <a:ea typeface="Times New Roman"/>
                <a:cs typeface="Times New Roman"/>
              </a:rPr>
              <a:t>também considerados como AID, foi feita com base na realização de pesquisa direta amostral junto aos respectivos proprietários ou responsáveis pelos estabelecimentos rurais localizados ao longo do traçado do anel viário.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Uberaba é um município localizado na Mesorregião do Triângulo Mineiro e Alto Paranaíba, que é uma das 12 mesorregiões do estado de Minas Gerais segundo a Divisão Territorial Brasileira organizada pelo Instituto Brasileiro de Geografia e Estatística (IBGE), sendo formada pela união de 146 municípios agrupados em 10 microrregiões, entre as quais a Microrregião de </a:t>
            </a:r>
            <a:r>
              <a:rPr lang="pt-BR" sz="1400" dirty="0" smtClean="0">
                <a:latin typeface="Arial"/>
                <a:ea typeface="Times New Roman"/>
                <a:cs typeface="Times New Roman"/>
              </a:rPr>
              <a:t>Uberaba. O </a:t>
            </a:r>
            <a:r>
              <a:rPr lang="pt-BR" sz="1400" dirty="0">
                <a:latin typeface="Arial"/>
                <a:ea typeface="Times New Roman"/>
                <a:cs typeface="Times New Roman"/>
              </a:rPr>
              <a:t>Triângulo Mineiro é uma das regiões mais ricas do Estado. As principais indústrias ali instaladas estão relacionadas, principalmente, aos setores de processamento de alimentos, de madeira, de açúcar, de álcool, fumo e fertilizantes.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Uberaba </a:t>
            </a:r>
            <a:r>
              <a:rPr lang="pt-BR" sz="1400" dirty="0">
                <a:latin typeface="Arial"/>
                <a:ea typeface="Times New Roman"/>
                <a:cs typeface="Times New Roman"/>
              </a:rPr>
              <a:t>é sede de sua microrregião homônima (Microrregião de Uberaba), onde exerce papel polarizador para os demais seis municípios pertencentes a esse espaço de planejamento (Conceição das Alagoas, Delta, Campo Florido, Conquista, Veríssimo e Água Comprida), e contava com uma população total de 370.645 habitantes, em 2010.</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10" name="Retângulo 9"/>
          <p:cNvSpPr/>
          <p:nvPr/>
        </p:nvSpPr>
        <p:spPr>
          <a:xfrm>
            <a:off x="8845826" y="24588"/>
            <a:ext cx="3935896" cy="1366890"/>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600" b="1" dirty="0" smtClean="0">
                <a:solidFill>
                  <a:schemeClr val="bg1"/>
                </a:solidFill>
              </a:rPr>
              <a:t>DIAGNÓSTICO AMBIENTAL DO MEIO SOCIOECONÔMICO</a:t>
            </a:r>
            <a:endParaRPr lang="pt-BR" sz="2600" b="1" dirty="0">
              <a:solidFill>
                <a:schemeClr val="bg1"/>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59366" y="3890524"/>
            <a:ext cx="6515100" cy="2609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ângulo 5"/>
          <p:cNvSpPr/>
          <p:nvPr/>
        </p:nvSpPr>
        <p:spPr>
          <a:xfrm>
            <a:off x="5959366" y="6500374"/>
            <a:ext cx="6842234" cy="276999"/>
          </a:xfrm>
          <a:prstGeom prst="rect">
            <a:avLst/>
          </a:prstGeom>
        </p:spPr>
        <p:txBody>
          <a:bodyPr wrap="square">
            <a:spAutoFit/>
          </a:bodyPr>
          <a:lstStyle/>
          <a:p>
            <a:r>
              <a:rPr lang="pt-BR" sz="1200" dirty="0" smtClean="0"/>
              <a:t>Mesorregião do Triângulo Mineiro e Alto Paranaíba e Microrregião de Uberaba </a:t>
            </a:r>
            <a:endParaRPr lang="pt-BR" dirty="0"/>
          </a:p>
        </p:txBody>
      </p:sp>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2562164" y="149427"/>
            <a:ext cx="5804452" cy="400110"/>
            <a:chOff x="3180522" y="349482"/>
            <a:chExt cx="5804452" cy="400110"/>
          </a:xfrm>
        </p:grpSpPr>
        <p:sp>
          <p:nvSpPr>
            <p:cNvPr id="9" name="Retângulo 8"/>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1" name="Conector reto 10"/>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711094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2011621" cy="6555641"/>
          </a:xfrm>
          <a:prstGeom prst="rect">
            <a:avLst/>
          </a:prstGeom>
        </p:spPr>
        <p:txBody>
          <a:bodyPr wrap="square" numCol="3" spcCol="720000">
            <a:spAutoFit/>
          </a:bodyPr>
          <a:lstStyle/>
          <a:p>
            <a:pPr algn="just">
              <a:lnSpc>
                <a:spcPct val="150000"/>
              </a:lnSpc>
              <a:spcAft>
                <a:spcPts val="0"/>
              </a:spcAft>
              <a:tabLst>
                <a:tab pos="540385" algn="l"/>
              </a:tabLst>
            </a:pPr>
            <a:r>
              <a:rPr lang="pt-BR" sz="1400" dirty="0" smtClean="0">
                <a:latin typeface="Arial"/>
                <a:ea typeface="Times New Roman"/>
                <a:cs typeface="Times New Roman"/>
              </a:rPr>
              <a:t>A </a:t>
            </a:r>
            <a:r>
              <a:rPr lang="pt-BR" sz="1400" dirty="0">
                <a:latin typeface="Arial"/>
                <a:ea typeface="Times New Roman"/>
                <a:cs typeface="Times New Roman"/>
              </a:rPr>
              <a:t>análise do comportamento demográfico do município de Uberaba demonstra uma tendência de crescimento entre os anos de 2000 e </a:t>
            </a:r>
            <a:r>
              <a:rPr lang="pt-BR" sz="1400" dirty="0" smtClean="0">
                <a:latin typeface="Arial"/>
                <a:ea typeface="Times New Roman"/>
                <a:cs typeface="Times New Roman"/>
              </a:rPr>
              <a:t>2010.</a:t>
            </a:r>
          </a:p>
          <a:p>
            <a:pPr algn="just">
              <a:lnSpc>
                <a:spcPct val="150000"/>
              </a:lnSpc>
              <a:spcAft>
                <a:spcPts val="0"/>
              </a:spcAft>
              <a:tabLst>
                <a:tab pos="540385" algn="l"/>
              </a:tabLst>
            </a:pPr>
            <a:r>
              <a:rPr lang="pt-BR" sz="1400" dirty="0">
                <a:latin typeface="Arial"/>
                <a:ea typeface="Times New Roman"/>
                <a:cs typeface="Times New Roman"/>
              </a:rPr>
              <a:t>O acréscimo populacional verificado em Uberaba nesse período foi de 43.937 habitantes, correspondente a uma taxa de crescimento populacional de 1,74% ao ano, impulsionada pelo aumento na quantidade de habitantes da zona urbana. Em contrapartida, o número de habitantes na área rural apresentou uma queda no período (-1,61% ao ano), elevando o grau de urbanização do município, seguindo a tendência da Microrregião de Uberaba e do Minas Gerais. </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Ocupando uma área territorial de 4.524 km², Uberaba possuía uma densidade demográfica (</a:t>
            </a:r>
            <a:r>
              <a:rPr lang="pt-BR" sz="1400" dirty="0" err="1">
                <a:latin typeface="Arial"/>
                <a:ea typeface="Times New Roman"/>
                <a:cs typeface="Times New Roman"/>
              </a:rPr>
              <a:t>D.D</a:t>
            </a:r>
            <a:r>
              <a:rPr lang="pt-BR" sz="1400" dirty="0">
                <a:latin typeface="Arial"/>
                <a:ea typeface="Times New Roman"/>
                <a:cs typeface="Times New Roman"/>
              </a:rPr>
              <a:t>) de 65,43 </a:t>
            </a:r>
            <a:r>
              <a:rPr lang="pt-BR" sz="1400" dirty="0" err="1">
                <a:latin typeface="Arial"/>
                <a:ea typeface="Times New Roman"/>
                <a:cs typeface="Times New Roman"/>
              </a:rPr>
              <a:t>hab</a:t>
            </a:r>
            <a:r>
              <a:rPr lang="pt-BR" sz="1400" dirty="0">
                <a:latin typeface="Arial"/>
                <a:ea typeface="Times New Roman"/>
                <a:cs typeface="Times New Roman"/>
              </a:rPr>
              <a:t>/km² em 2010, acima da taxa verificada para a microrregião de Uberaba (36,92 </a:t>
            </a:r>
            <a:r>
              <a:rPr lang="pt-BR" sz="1400" dirty="0" err="1">
                <a:latin typeface="Arial"/>
                <a:ea typeface="Times New Roman"/>
                <a:cs typeface="Times New Roman"/>
              </a:rPr>
              <a:t>hab</a:t>
            </a:r>
            <a:r>
              <a:rPr lang="pt-BR" sz="1400" dirty="0">
                <a:latin typeface="Arial"/>
                <a:ea typeface="Times New Roman"/>
                <a:cs typeface="Times New Roman"/>
              </a:rPr>
              <a:t>/km²), de acordo com dados do IBGE. Entre os anos de 2000 e 2010 a </a:t>
            </a:r>
            <a:r>
              <a:rPr lang="pt-BR" sz="1400" dirty="0" err="1">
                <a:latin typeface="Arial"/>
                <a:ea typeface="Times New Roman"/>
                <a:cs typeface="Times New Roman"/>
              </a:rPr>
              <a:t>D.D</a:t>
            </a:r>
            <a:r>
              <a:rPr lang="pt-BR" sz="1400" dirty="0">
                <a:latin typeface="Arial"/>
                <a:ea typeface="Times New Roman"/>
                <a:cs typeface="Times New Roman"/>
              </a:rPr>
              <a:t> do município aumentou de 55,86 </a:t>
            </a:r>
            <a:r>
              <a:rPr lang="pt-BR" sz="1400" dirty="0" err="1">
                <a:latin typeface="Arial"/>
                <a:ea typeface="Times New Roman"/>
                <a:cs typeface="Times New Roman"/>
              </a:rPr>
              <a:t>hab</a:t>
            </a:r>
            <a:r>
              <a:rPr lang="pt-BR" sz="1400" dirty="0">
                <a:latin typeface="Arial"/>
                <a:ea typeface="Times New Roman"/>
                <a:cs typeface="Times New Roman"/>
              </a:rPr>
              <a:t>/km² para 65,43 </a:t>
            </a:r>
            <a:r>
              <a:rPr lang="pt-BR" sz="1400" dirty="0" err="1">
                <a:latin typeface="Arial"/>
                <a:ea typeface="Times New Roman"/>
                <a:cs typeface="Times New Roman"/>
              </a:rPr>
              <a:t>hab</a:t>
            </a:r>
            <a:r>
              <a:rPr lang="pt-BR" sz="1400" dirty="0">
                <a:latin typeface="Arial"/>
                <a:ea typeface="Times New Roman"/>
                <a:cs typeface="Times New Roman"/>
              </a:rPr>
              <a:t>/km², refletindo o aumento demográfico já demonstrado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faixa etária com maior predominância de pessoas no município corresponde àquela entre 20 e 29 anos, na última década, configurando, portanto, um município que pode ser considerado de população jovem. A redução da representatividade de crianças de 0 a 9 anos na estrutura demográfica do município, apresentada entre 2000 e 2010, pode ser em parte atribuída ao declínio das taxas de fecundidade verificadas em nível nacional, constatado nos dados do Censo de 2010.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proporção entre homens e mulheres na estrutura demográfica de Uberaba revela que o número de mulheres é superior ao de </a:t>
            </a:r>
            <a:r>
              <a:rPr lang="pt-BR" sz="1400" dirty="0" smtClean="0">
                <a:latin typeface="Arial"/>
                <a:ea typeface="Times New Roman"/>
                <a:cs typeface="Times New Roman"/>
              </a:rPr>
              <a:t>homens. </a:t>
            </a:r>
            <a:r>
              <a:rPr lang="pt-BR" sz="1400" dirty="0">
                <a:latin typeface="Arial"/>
                <a:ea typeface="Times New Roman"/>
                <a:cs typeface="Times New Roman"/>
              </a:rPr>
              <a:t>Em 2000 existiam no município 129.698 mulheres, representando um número de 7.345 pessoas do sexo feminino a mais do que o número de pessoas do sexo masculino. Em 2010, o número de mulheres ainda era superior ao número de homens, sendo que a diferença passou a ser de 7.066 mulheres a mais do que o número de homens no município.                   </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DINÂMICA DEMOGRÁFICA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2562164" y="149427"/>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670884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1943304" cy="7848302"/>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Qualidade de vida</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Nesse item será retratada a estruturação dos principais serviços ofertados no município de Uberaba através do Índice Firjan de Desenvolvimento Municipal (</a:t>
            </a:r>
            <a:r>
              <a:rPr lang="pt-BR" sz="1400" dirty="0" err="1">
                <a:latin typeface="Arial"/>
                <a:ea typeface="Times New Roman"/>
                <a:cs typeface="Times New Roman"/>
              </a:rPr>
              <a:t>IFDM</a:t>
            </a:r>
            <a:r>
              <a:rPr lang="pt-BR" sz="1400" dirty="0">
                <a:latin typeface="Arial"/>
                <a:ea typeface="Times New Roman"/>
                <a:cs typeface="Times New Roman"/>
              </a:rPr>
              <a:t>) e do Índice de Desenvolvimento Humano Municipal (</a:t>
            </a:r>
            <a:r>
              <a:rPr lang="pt-BR" sz="1400" dirty="0" err="1">
                <a:latin typeface="Arial"/>
                <a:ea typeface="Times New Roman"/>
                <a:cs typeface="Times New Roman"/>
              </a:rPr>
              <a:t>IDH</a:t>
            </a:r>
            <a:r>
              <a:rPr lang="pt-BR" sz="1400" dirty="0">
                <a:latin typeface="Arial"/>
                <a:ea typeface="Times New Roman"/>
                <a:cs typeface="Times New Roman"/>
              </a:rPr>
              <a:t>-M</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Uberaba </a:t>
            </a:r>
            <a:r>
              <a:rPr lang="pt-BR" sz="1400" dirty="0">
                <a:latin typeface="Arial"/>
                <a:ea typeface="Times New Roman"/>
                <a:cs typeface="Times New Roman"/>
              </a:rPr>
              <a:t>era classificado como de “alto desenvolvimento” no ano de 2010, atingindo essa classificação já no ano de 2009. </a:t>
            </a:r>
            <a:r>
              <a:rPr lang="pt-BR" sz="1400" dirty="0" smtClean="0">
                <a:latin typeface="Arial"/>
                <a:ea typeface="Times New Roman"/>
                <a:cs typeface="Times New Roman"/>
              </a:rPr>
              <a:t>Desde </a:t>
            </a:r>
            <a:r>
              <a:rPr lang="pt-BR" sz="1400" dirty="0">
                <a:latin typeface="Arial"/>
                <a:ea typeface="Times New Roman"/>
                <a:cs typeface="Times New Roman"/>
              </a:rPr>
              <a:t>o ano de 2008 o melhor município mineiro já era enquadrado como de “alto desenvolvimento”, posição ocupada por Congonhas, Uberlândia e Extrema, respectivamente para os anos de 2008, 2009 e 2010</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Quanto aos outros indicadores sociais componentes do </a:t>
            </a:r>
            <a:r>
              <a:rPr lang="pt-BR" sz="1400" dirty="0" err="1">
                <a:latin typeface="Arial"/>
                <a:ea typeface="Times New Roman"/>
                <a:cs typeface="Times New Roman"/>
              </a:rPr>
              <a:t>IFDM</a:t>
            </a:r>
            <a:r>
              <a:rPr lang="pt-BR" sz="1400" dirty="0">
                <a:latin typeface="Arial"/>
                <a:ea typeface="Times New Roman"/>
                <a:cs typeface="Times New Roman"/>
              </a:rPr>
              <a:t>, representados pelos setores de Educação e Saúde, é verificado para o município um avanço no período para o </a:t>
            </a:r>
            <a:r>
              <a:rPr lang="pt-BR" sz="1400" dirty="0" err="1">
                <a:latin typeface="Arial"/>
                <a:ea typeface="Times New Roman"/>
                <a:cs typeface="Times New Roman"/>
              </a:rPr>
              <a:t>sub-índice</a:t>
            </a:r>
            <a:r>
              <a:rPr lang="pt-BR" sz="1400" dirty="0">
                <a:latin typeface="Arial"/>
                <a:ea typeface="Times New Roman"/>
                <a:cs typeface="Times New Roman"/>
              </a:rPr>
              <a:t> Educação, que também passou a ser classificados como de “alto desenvolvimento” em 2010 e um recuo no </a:t>
            </a:r>
            <a:r>
              <a:rPr lang="pt-BR" sz="1400" dirty="0" err="1">
                <a:latin typeface="Arial"/>
                <a:ea typeface="Times New Roman"/>
                <a:cs typeface="Times New Roman"/>
              </a:rPr>
              <a:t>sub-índice</a:t>
            </a:r>
            <a:r>
              <a:rPr lang="pt-BR" sz="1400" dirty="0">
                <a:latin typeface="Arial"/>
                <a:ea typeface="Times New Roman"/>
                <a:cs typeface="Times New Roman"/>
              </a:rPr>
              <a:t> Saúde, que, apesar dessa redução, permaneceu enquadrado na categoria de “alto desenvolvimento” em </a:t>
            </a:r>
            <a:r>
              <a:rPr lang="pt-BR" sz="1400" dirty="0" err="1" smtClean="0">
                <a:latin typeface="Arial"/>
                <a:ea typeface="Times New Roman"/>
                <a:cs typeface="Times New Roman"/>
              </a:rPr>
              <a:t>2010.Tendo</a:t>
            </a:r>
            <a:r>
              <a:rPr lang="pt-BR" sz="1400" dirty="0" smtClean="0">
                <a:latin typeface="Arial"/>
                <a:ea typeface="Times New Roman"/>
                <a:cs typeface="Times New Roman"/>
              </a:rPr>
              <a:t> </a:t>
            </a:r>
            <a:r>
              <a:rPr lang="pt-BR" sz="1400" dirty="0">
                <a:latin typeface="Arial"/>
                <a:ea typeface="Times New Roman"/>
                <a:cs typeface="Times New Roman"/>
              </a:rPr>
              <a:t>por base o Atlas do Desenvolvimento Humano no Brasil 2013 (</a:t>
            </a:r>
            <a:r>
              <a:rPr lang="pt-BR" sz="1400" dirty="0" err="1">
                <a:latin typeface="Arial"/>
                <a:ea typeface="Times New Roman"/>
                <a:cs typeface="Times New Roman"/>
              </a:rPr>
              <a:t>FJP</a:t>
            </a:r>
            <a:r>
              <a:rPr lang="pt-BR" sz="1400" dirty="0">
                <a:latin typeface="Arial"/>
                <a:ea typeface="Times New Roman"/>
                <a:cs typeface="Times New Roman"/>
              </a:rPr>
              <a:t>), publicado recentemente, o município de Uberaba registrou crescimento constante do </a:t>
            </a:r>
            <a:r>
              <a:rPr lang="pt-BR" sz="1400" dirty="0" err="1">
                <a:latin typeface="Arial"/>
                <a:ea typeface="Times New Roman"/>
                <a:cs typeface="Times New Roman"/>
              </a:rPr>
              <a:t>IDH</a:t>
            </a:r>
            <a:r>
              <a:rPr lang="pt-BR" sz="1400" dirty="0">
                <a:latin typeface="Arial"/>
                <a:ea typeface="Times New Roman"/>
                <a:cs typeface="Times New Roman"/>
              </a:rPr>
              <a:t>-M entre 1991 e 2010 (passou de 0,574 para 0,772), alcançando o status de “alto desenvolvimento humano”, com um índice situado acima da média dos municípios do Estado (0,731 em 2010).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marL="285750" lvl="0" indent="-285750" algn="just">
              <a:lnSpc>
                <a:spcPct val="150000"/>
              </a:lnSpc>
              <a:spcAft>
                <a:spcPts val="0"/>
              </a:spcAft>
              <a:buFont typeface="Wingdings" panose="05000000000000000000" pitchFamily="2" charset="2"/>
              <a:buChar char="Ø"/>
              <a:tabLst>
                <a:tab pos="540385" algn="l"/>
              </a:tabLst>
            </a:pPr>
            <a:r>
              <a:rPr lang="pt-BR" sz="1400" b="1" dirty="0">
                <a:solidFill>
                  <a:prstClr val="black"/>
                </a:solidFill>
                <a:latin typeface="Arial"/>
                <a:ea typeface="Times New Roman"/>
                <a:cs typeface="Times New Roman"/>
              </a:rPr>
              <a:t>Saúde</a:t>
            </a:r>
          </a:p>
          <a:p>
            <a:pPr lvl="0" algn="just">
              <a:lnSpc>
                <a:spcPct val="150000"/>
              </a:lnSpc>
              <a:spcAft>
                <a:spcPts val="0"/>
              </a:spcAft>
              <a:tabLst>
                <a:tab pos="540385" algn="l"/>
              </a:tabLst>
            </a:pPr>
            <a:r>
              <a:rPr lang="pt-BR" sz="1400" dirty="0">
                <a:solidFill>
                  <a:prstClr val="black"/>
                </a:solidFill>
                <a:latin typeface="Arial"/>
                <a:ea typeface="Times New Roman"/>
                <a:cs typeface="Times New Roman"/>
              </a:rPr>
              <a:t>Em relação à infraestrutura física dos serviços de saúde oferecidos no município, os dados produzidos pelo DATASUS retratam a sua condição frente aos principais serviços de saúde disponíveis. Uberaba possuía 440 estabelecimentos de saúde no ano de 2013, incluindo os consultórios isolados, que representam 55% dos estabelecimentos de saúde existentes no </a:t>
            </a:r>
            <a:r>
              <a:rPr lang="pt-BR" sz="1400" dirty="0" err="1" smtClean="0">
                <a:solidFill>
                  <a:prstClr val="black"/>
                </a:solidFill>
                <a:latin typeface="Arial"/>
                <a:ea typeface="Times New Roman"/>
                <a:cs typeface="Times New Roman"/>
              </a:rPr>
              <a:t>município.Em</a:t>
            </a:r>
            <a:r>
              <a:rPr lang="pt-BR" sz="1400" dirty="0" smtClean="0">
                <a:solidFill>
                  <a:prstClr val="black"/>
                </a:solidFill>
                <a:latin typeface="Arial"/>
                <a:ea typeface="Times New Roman"/>
                <a:cs typeface="Times New Roman"/>
              </a:rPr>
              <a:t> </a:t>
            </a:r>
            <a:r>
              <a:rPr lang="pt-BR" sz="1400" dirty="0">
                <a:solidFill>
                  <a:prstClr val="black"/>
                </a:solidFill>
                <a:latin typeface="Arial"/>
                <a:ea typeface="Times New Roman"/>
                <a:cs typeface="Times New Roman"/>
              </a:rPr>
              <a:t>agosto de 2013 a oferta de leitos nos cinco hospitais existentes em Uberaba era de 902 unidades, de acordo com a distribuição apresentada.</a:t>
            </a:r>
            <a:r>
              <a:rPr lang="pt-PT" sz="1400" dirty="0">
                <a:solidFill>
                  <a:prstClr val="black"/>
                </a:solidFill>
                <a:latin typeface="Arial"/>
                <a:ea typeface="Times New Roman"/>
                <a:cs typeface="Times New Roman"/>
              </a:rPr>
              <a:t> Em Uberaba são contabilizados 4.430 profissionais nas atividades de saúde, dos quais 1.791 são médicos, 400 dentistas e 322 enfermeiros, sendo que, do total de profissionais existentes, 84% atende pelo SUS. </a:t>
            </a:r>
          </a:p>
          <a:p>
            <a:pPr lvl="0" algn="just">
              <a:lnSpc>
                <a:spcPct val="150000"/>
              </a:lnSpc>
              <a:spcAft>
                <a:spcPts val="0"/>
              </a:spcAft>
              <a:tabLst>
                <a:tab pos="540385" algn="l"/>
              </a:tabLst>
            </a:pPr>
            <a:r>
              <a:rPr lang="pt-BR" sz="1400" dirty="0">
                <a:solidFill>
                  <a:prstClr val="black"/>
                </a:solidFill>
                <a:latin typeface="Arial"/>
                <a:ea typeface="Times New Roman"/>
                <a:cs typeface="Times New Roman"/>
              </a:rPr>
              <a:t> A taxa de mortalidade geral diminuiu no período, passando de 7,0 óbitos/1000 habitantes, em 2004, para 6,6 óbitos/1000 habitantes em 2008. Também é decrescente a taxa de óbitos por causa mal definida no município, que, apesar de oscilar, registrou taxa de 2,6% em 2008. A taxa de mortalidade infantil passou de 14,4%, em 2004, para 11,0%, em 2008. Observa-se que a taxa de mortalidade infantil do município é inferior à registrada para Minas Gerais em 2008 (14,5%) e também à do Brasil (15,7%).</a:t>
            </a:r>
          </a:p>
          <a:p>
            <a:pPr algn="just">
              <a:lnSpc>
                <a:spcPct val="150000"/>
              </a:lnSpc>
              <a:spcAft>
                <a:spcPts val="0"/>
              </a:spcAft>
              <a:tabLst>
                <a:tab pos="540385" algn="l"/>
              </a:tabLst>
            </a:pPr>
            <a:endParaRPr lang="pt-BR" sz="1400" dirty="0">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SOCIAL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2562164" y="149427"/>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3904063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1608024" cy="7848302"/>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Educação</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Uberaba apresentou </a:t>
            </a:r>
            <a:r>
              <a:rPr lang="pt-BR" sz="1400" dirty="0" err="1" smtClean="0">
                <a:latin typeface="Arial"/>
                <a:ea typeface="Times New Roman"/>
                <a:cs typeface="Times New Roman"/>
              </a:rPr>
              <a:t>IFDM</a:t>
            </a:r>
            <a:r>
              <a:rPr lang="pt-BR" sz="1400" dirty="0" smtClean="0">
                <a:latin typeface="Arial"/>
                <a:ea typeface="Times New Roman"/>
                <a:cs typeface="Times New Roman"/>
              </a:rPr>
              <a:t>-Educação </a:t>
            </a:r>
            <a:r>
              <a:rPr lang="pt-BR" sz="1400" dirty="0">
                <a:latin typeface="Arial"/>
                <a:ea typeface="Times New Roman"/>
                <a:cs typeface="Times New Roman"/>
              </a:rPr>
              <a:t>crescente, onde o índice passou de 0,762, em 2008, para 0,811, em 2010, sendo enquadrado na categoria de “alto desenvolvimento” no último ano. Assim como o </a:t>
            </a:r>
            <a:r>
              <a:rPr lang="pt-BR" sz="1400" dirty="0" err="1">
                <a:latin typeface="Arial"/>
                <a:ea typeface="Times New Roman"/>
                <a:cs typeface="Times New Roman"/>
              </a:rPr>
              <a:t>IFDM</a:t>
            </a:r>
            <a:r>
              <a:rPr lang="pt-BR" sz="1400" dirty="0">
                <a:latin typeface="Arial"/>
                <a:ea typeface="Times New Roman"/>
                <a:cs typeface="Times New Roman"/>
              </a:rPr>
              <a:t>, o </a:t>
            </a:r>
            <a:r>
              <a:rPr lang="pt-BR" sz="1400" dirty="0" err="1">
                <a:latin typeface="Arial"/>
                <a:ea typeface="Times New Roman"/>
                <a:cs typeface="Times New Roman"/>
              </a:rPr>
              <a:t>IDH</a:t>
            </a:r>
            <a:r>
              <a:rPr lang="pt-BR" sz="1400" dirty="0">
                <a:latin typeface="Arial"/>
                <a:ea typeface="Times New Roman"/>
                <a:cs typeface="Times New Roman"/>
              </a:rPr>
              <a:t>-M para o sub índice Educação registrou acréscimo, considerando o período compreendido entre 1991 e 2010, onde no primeiro ano o índice era de 0,382 e avançou para 0,705 em 2010, índice esse superior, inclusive, ao do município mineiro com maior </a:t>
            </a:r>
            <a:r>
              <a:rPr lang="pt-BR" sz="1400" dirty="0" err="1">
                <a:latin typeface="Arial"/>
                <a:ea typeface="Times New Roman"/>
                <a:cs typeface="Times New Roman"/>
              </a:rPr>
              <a:t>IDH</a:t>
            </a:r>
            <a:r>
              <a:rPr lang="pt-BR" sz="1400" dirty="0">
                <a:latin typeface="Arial"/>
                <a:ea typeface="Times New Roman"/>
                <a:cs typeface="Times New Roman"/>
              </a:rPr>
              <a:t>-M Educação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melhor aproveitamento foi registrado para o ensino fundamental, onde 91% dos estudantes foram aprovados em suas respectivas séries (1ª a 9ª séries), estando acima do índice registrado no estado </a:t>
            </a:r>
            <a:r>
              <a:rPr lang="pt-BR" sz="1400" dirty="0" smtClean="0">
                <a:latin typeface="Arial"/>
                <a:ea typeface="Times New Roman"/>
                <a:cs typeface="Times New Roman"/>
              </a:rPr>
              <a:t>no </a:t>
            </a:r>
            <a:r>
              <a:rPr lang="pt-BR" sz="1400" dirty="0">
                <a:latin typeface="Arial"/>
                <a:ea typeface="Times New Roman"/>
                <a:cs typeface="Times New Roman"/>
              </a:rPr>
              <a:t>mesmo ano (90,7%). O ensino médio apresentou rendimento um pouco abaixo do ensino fundamental, registrando uma taxa de 75,5% de aprovação, culminando em uma taxa inferior à média registrada em Minas Gerais (78,3%). Entre os alunos que não completaram o ano, a maior parte se deveu à reprovação, com taxa de 7,1% no ensino fundamental e 13,5% no ensino médio. </a:t>
            </a:r>
            <a:r>
              <a:rPr lang="pt-BR" sz="1400" dirty="0" smtClean="0">
                <a:latin typeface="Arial"/>
                <a:ea typeface="Times New Roman"/>
                <a:cs typeface="Times New Roman"/>
              </a:rPr>
              <a:t>Como </a:t>
            </a:r>
            <a:r>
              <a:rPr lang="pt-BR" sz="1400" dirty="0">
                <a:latin typeface="Arial"/>
                <a:ea typeface="Times New Roman"/>
                <a:cs typeface="Times New Roman"/>
              </a:rPr>
              <a:t>consequência da existência do maior número de unidades escolares atendendo a demanda referente ao ensino fundamental, é esse ciclo o que agrega o maior número de estudantes (35.628 matrículas), o que representava 54% do efetivo total registrado em </a:t>
            </a:r>
            <a:r>
              <a:rPr lang="pt-BR" sz="1400" dirty="0" smtClean="0">
                <a:latin typeface="Arial"/>
                <a:ea typeface="Times New Roman"/>
                <a:cs typeface="Times New Roman"/>
              </a:rPr>
              <a:t>2013</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Em </a:t>
            </a:r>
            <a:r>
              <a:rPr lang="pt-BR" sz="1400" dirty="0">
                <a:latin typeface="Arial"/>
                <a:ea typeface="Times New Roman"/>
                <a:cs typeface="Times New Roman"/>
              </a:rPr>
              <a:t>2000, 94,1% da população de 10 anos ou mais do município era alfabetizada e, em 2010, esse índice aumentou para 96% da população. Esse acréscimo acompanhou a taxa registrada no estado de Minas Gerais nas mesmas proporções, sendo que nos anos de 2000 e 2010 a taxa de alfabetização em Uberaba era superior à registrada para o Estado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smtClean="0">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Habitação</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Uberaba possuía, em 2000, 72.546 domicílios e um total de 250.339 moradores, sendo que 96,7% dos domicílios estavam concentrados na zona urbana do município. Em 2010, o número de domicílios saltou para 96.799 unidades, aumento impulsionado principalmente pelo acréscimo de 34,75% nos domicílios da área urbana, e o de moradores aumentou para 292.881, apesar da diminuição da concentração de moradores na zona rural (-19,58%). No período, o número de domicílios total cresceu 33,43%, enquanto o de moradores apresentou crescimento de 16,99%, fazendo com que a média de moradores por domicílio caísse de 3,45 para 3,02 habitantes/domicílio.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SOCIAL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44173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JUSTIFICATIVAS INSTITUCIONAIS</a:t>
            </a:r>
            <a:endParaRPr lang="pt-BR" sz="2800" b="1" dirty="0"/>
          </a:p>
        </p:txBody>
      </p:sp>
      <p:sp>
        <p:nvSpPr>
          <p:cNvPr id="4" name="Retângulo 3"/>
          <p:cNvSpPr/>
          <p:nvPr/>
        </p:nvSpPr>
        <p:spPr>
          <a:xfrm>
            <a:off x="263943" y="1297366"/>
            <a:ext cx="12366207" cy="7525137"/>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Times New Roman"/>
              </a:rPr>
              <a:t>A cidade de </a:t>
            </a:r>
            <a:r>
              <a:rPr lang="pt-BR" sz="1400" dirty="0" smtClean="0">
                <a:latin typeface="Arial"/>
                <a:ea typeface="Times New Roman"/>
                <a:cs typeface="Times New Roman"/>
              </a:rPr>
              <a:t>Uberaba situa-se </a:t>
            </a:r>
            <a:r>
              <a:rPr lang="pt-BR" sz="1400" dirty="0">
                <a:latin typeface="Arial"/>
                <a:ea typeface="Times New Roman"/>
                <a:cs typeface="Times New Roman"/>
              </a:rPr>
              <a:t>a cerca de 500 km de alguns dos principais centros consumidores e econômicos do Brasil. Possui </a:t>
            </a:r>
            <a:r>
              <a:rPr lang="pt-BR" sz="1400" dirty="0" smtClean="0">
                <a:latin typeface="Arial"/>
                <a:ea typeface="Times New Roman"/>
                <a:cs typeface="Times New Roman"/>
              </a:rPr>
              <a:t>excelente </a:t>
            </a:r>
            <a:r>
              <a:rPr lang="pt-BR" sz="1400" dirty="0">
                <a:latin typeface="Arial"/>
                <a:ea typeface="Times New Roman"/>
                <a:cs typeface="Times New Roman"/>
              </a:rPr>
              <a:t>infraestrutura rodoviária, ferroviária, aérea, recursos hídricos abundantes e energia elétrica farta, o que vem transformando-a em um grande polo de desenvolvimento.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Uberaba </a:t>
            </a:r>
            <a:r>
              <a:rPr lang="pt-BR" sz="1400" dirty="0">
                <a:latin typeface="Arial"/>
                <a:ea typeface="Times New Roman"/>
                <a:cs typeface="Times New Roman"/>
              </a:rPr>
              <a:t>possui </a:t>
            </a:r>
            <a:r>
              <a:rPr lang="pt-BR" sz="1400" dirty="0" err="1">
                <a:latin typeface="Arial"/>
                <a:ea typeface="Times New Roman"/>
                <a:cs typeface="Times New Roman"/>
              </a:rPr>
              <a:t>IDH</a:t>
            </a:r>
            <a:r>
              <a:rPr lang="pt-BR" sz="1400" dirty="0">
                <a:latin typeface="Arial"/>
                <a:ea typeface="Times New Roman"/>
                <a:cs typeface="Times New Roman"/>
              </a:rPr>
              <a:t>-M (Índice de Desenvolvimento Humano Municipal) maior que 98,3% das cidades brasileiras, revelando assim uma excelente qualidade de vida de seus moradores. </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Segundo a Secretaria de Agricultura, Pecuária e Abastecimento (</a:t>
            </a:r>
            <a:r>
              <a:rPr lang="pt-BR" sz="1400" dirty="0" err="1">
                <a:latin typeface="Arial"/>
                <a:ea typeface="Times New Roman"/>
                <a:cs typeface="Times New Roman"/>
              </a:rPr>
              <a:t>Sagri</a:t>
            </a:r>
            <a:r>
              <a:rPr lang="pt-BR" sz="1400" dirty="0">
                <a:latin typeface="Arial"/>
                <a:ea typeface="Times New Roman"/>
                <a:cs typeface="Times New Roman"/>
              </a:rPr>
              <a:t>) de Uberaba, as atividades agropecuárias no município vêm expressando a sua grandeza através dos produtos, bens e serviços gerados diariamente. </a:t>
            </a:r>
            <a:r>
              <a:rPr lang="pt-BR" sz="1400" dirty="0" smtClean="0">
                <a:latin typeface="Arial"/>
                <a:ea typeface="Times New Roman"/>
                <a:cs typeface="Times New Roman"/>
              </a:rPr>
              <a:t>No </a:t>
            </a:r>
            <a:r>
              <a:rPr lang="pt-BR" sz="1400" dirty="0">
                <a:latin typeface="Arial"/>
                <a:ea typeface="Times New Roman"/>
                <a:cs typeface="Times New Roman"/>
              </a:rPr>
              <a:t>setor industrial, destaca-se a criação de três distritos industriais que tem atraído indústrias moveleiras, de produtos alimentícios, calçados e química. </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Neste contexto tem-se a Zona de Processamento para Exportação (</a:t>
            </a:r>
            <a:r>
              <a:rPr lang="pt-BR" sz="1400" dirty="0" err="1">
                <a:latin typeface="Arial"/>
                <a:ea typeface="Times New Roman"/>
                <a:cs typeface="Times New Roman"/>
              </a:rPr>
              <a:t>ZPE</a:t>
            </a:r>
            <a:r>
              <a:rPr lang="pt-BR" sz="1400" dirty="0">
                <a:latin typeface="Arial"/>
                <a:ea typeface="Times New Roman"/>
                <a:cs typeface="Times New Roman"/>
              </a:rPr>
              <a:t>), que segundo a Prefeitura de Uberaba, é um condomínio industrial incentivado, onde as empresas nele instaladas terão tratamento tributário, cambial e administrativo diferenciados, com a condição de destinarem pelo menos 80% da produção para o mercado externo. Sua presença em Uberaba constitui em atraente oportunidade de negócios e geração de riquezas, considerando o aporte de novas tecnologias e serviços. </a:t>
            </a: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O Parque Tecnológico de Uberaba, já em operação, construído em uma área superior a 15 milhões de m², faz parte do Programa Inova Uberaba, que vai transformar Uberaba em uma das principais cidades tecnológicas do País.</a:t>
            </a: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Um reflexo da economia em expansão, entre outros fatores, é percebido pelo aumento da frota de veículos de Uberaba. Segundo os números do Denatran, Uberaba está em 2º lugar em Minas Gerais, entre 853 municípios, em relação ao número de veículos por habitante. </a:t>
            </a:r>
          </a:p>
          <a:p>
            <a:pPr>
              <a:lnSpc>
                <a:spcPct val="150000"/>
              </a:lnSpc>
            </a:pPr>
            <a:r>
              <a:rPr lang="pt-BR" sz="1400" dirty="0">
                <a:latin typeface="Arial"/>
                <a:ea typeface="Times New Roman"/>
                <a:cs typeface="Times New Roman"/>
              </a:rPr>
              <a:t> </a:t>
            </a:r>
          </a:p>
          <a:p>
            <a:pPr algn="just">
              <a:lnSpc>
                <a:spcPct val="150000"/>
              </a:lnSpc>
            </a:pPr>
            <a:r>
              <a:rPr lang="pt-BR" sz="1400" dirty="0">
                <a:latin typeface="Arial"/>
                <a:ea typeface="Times New Roman"/>
                <a:cs typeface="Times New Roman"/>
              </a:rPr>
              <a:t>Assim, a pós todo exposto, o qual remete à expansão urbana acelerada promovida pelo crescimento econômico da região, o tráfego gerado por essa nova estrutura urbana passou a interferir diretamente com o tráfego rodoviário. Neste sentido, o convênio firmado entre a Prefeitura e o </a:t>
            </a:r>
            <a:r>
              <a:rPr lang="pt-BR" sz="1400" dirty="0" err="1">
                <a:latin typeface="Arial"/>
                <a:ea typeface="Times New Roman"/>
                <a:cs typeface="Times New Roman"/>
              </a:rPr>
              <a:t>DNIT</a:t>
            </a:r>
            <a:r>
              <a:rPr lang="pt-BR" sz="1400" dirty="0">
                <a:latin typeface="Arial"/>
                <a:ea typeface="Times New Roman"/>
                <a:cs typeface="Times New Roman"/>
              </a:rPr>
              <a:t>, visando à implantação do Anel Viário de Uberaba neste município, é de grande interesse da comunidade, pois dentro das obras necessárias é a que promoverá alívio, diferenciará e ordenará o tráfego urbano do tráfego rodoviário. </a:t>
            </a:r>
          </a:p>
        </p:txBody>
      </p:sp>
      <p:sp>
        <p:nvSpPr>
          <p:cNvPr id="5" name="Retângulo 4"/>
          <p:cNvSpPr/>
          <p:nvPr/>
        </p:nvSpPr>
        <p:spPr>
          <a:xfrm>
            <a:off x="263943" y="812307"/>
            <a:ext cx="8538863" cy="4565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b="1" i="1" dirty="0" smtClean="0">
                <a:solidFill>
                  <a:srgbClr val="257579"/>
                </a:solidFill>
                <a:effectLst>
                  <a:outerShdw blurRad="38100" dist="38100" dir="2700000" algn="tl">
                    <a:srgbClr val="000000">
                      <a:alpha val="43137"/>
                    </a:srgbClr>
                  </a:outerShdw>
                </a:effectLst>
                <a:latin typeface="Arial"/>
                <a:ea typeface="Times New Roman"/>
                <a:cs typeface="Times New Roman"/>
              </a:rPr>
              <a:t>O DESENVOLVIMENTO DE UBERABA E SEUS VETORES DE CRESCIMENTO</a:t>
            </a:r>
            <a:endParaRPr lang="pt-BR"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2" name="Imagem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6" name="Grupo 5"/>
          <p:cNvGrpSpPr/>
          <p:nvPr/>
        </p:nvGrpSpPr>
        <p:grpSpPr>
          <a:xfrm>
            <a:off x="3180522" y="349482"/>
            <a:ext cx="5804452" cy="400110"/>
            <a:chOff x="3180522" y="349482"/>
            <a:chExt cx="5804452" cy="400110"/>
          </a:xfrm>
        </p:grpSpPr>
        <p:sp>
          <p:nvSpPr>
            <p:cNvPr id="7" name="Retângulo 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1274481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1608024" cy="5909310"/>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Segurança pública</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No período que compreende os anos de 2007 a 2009 verifica-se, apesar de oscilar, uma redução no total de homicídios no município de Uberaba. </a:t>
            </a:r>
            <a:r>
              <a:rPr lang="pt-BR" sz="1400" dirty="0" smtClean="0">
                <a:latin typeface="Arial"/>
                <a:ea typeface="Times New Roman"/>
                <a:cs typeface="Times New Roman"/>
              </a:rPr>
              <a:t>Foram </a:t>
            </a:r>
            <a:r>
              <a:rPr lang="pt-BR" sz="1400" dirty="0">
                <a:latin typeface="Arial"/>
                <a:ea typeface="Times New Roman"/>
                <a:cs typeface="Times New Roman"/>
              </a:rPr>
              <a:t>decrescentes os casos de homicídios registrados no período, passando de 74 homicídios em 2007 para 55 em 2009, sendo cinco referentes a homicídios envolvendo vítimas do sexo feminino nesse último ano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taxa total de homicídios em Uberaba se mostra bem inferior à que foi detectada para os 100 municípios mais violentos do Brasil. Essa taxa em Uberaba foi de 18,56 homicídios para cada 100.000 habitantes em 2009, enquanto que o 100º município apresentou uma taxa total de 92,9 homicídios para cada 100.000 habitantes.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Ao serem analisados os indicadores referentes a suicídio no município de Uberaba, </a:t>
            </a:r>
            <a:r>
              <a:rPr lang="pt-BR" sz="1400" dirty="0" smtClean="0">
                <a:latin typeface="Arial"/>
                <a:ea typeface="Times New Roman"/>
                <a:cs typeface="Times New Roman"/>
              </a:rPr>
              <a:t>destaca-se </a:t>
            </a:r>
            <a:r>
              <a:rPr lang="pt-BR" sz="1400" dirty="0">
                <a:latin typeface="Arial"/>
                <a:ea typeface="Times New Roman"/>
                <a:cs typeface="Times New Roman"/>
              </a:rPr>
              <a:t>também a supremacia do suicídio entre os homens e a redução que ocorreu entre 2008 e 2009. Ressalta-se que, entre os anos analisados, registrou-se uma oscilação no número total de suicídios, sendo que, em 2009, esse número foi de 19 suicídios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No município de Uberaba existe um Conselho Municipal de Segurança Pública – </a:t>
            </a:r>
            <a:r>
              <a:rPr lang="pt-BR" sz="1400" dirty="0" err="1">
                <a:latin typeface="Arial"/>
                <a:ea typeface="Times New Roman"/>
                <a:cs typeface="Times New Roman"/>
              </a:rPr>
              <a:t>COMSEG</a:t>
            </a:r>
            <a:r>
              <a:rPr lang="pt-BR" sz="1400" dirty="0">
                <a:latin typeface="Arial"/>
                <a:ea typeface="Times New Roman"/>
                <a:cs typeface="Times New Roman"/>
              </a:rPr>
              <a:t> –, criado pela Lei Delegada nº 4/2005, que é um órgão deliberativo, consultivo e de assessoramento para as ações de políticas públicas e tem por finalidade discutir, analisar, planejar e acompanhar a solução dos problemas de segurança no município, desenvolvendo campanhas educativas e buscando a integração e a cooperação entre as autoridades locais voltadas à segurança pública.</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SOCIAL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83990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7" y="1439132"/>
            <a:ext cx="3950264" cy="6878806"/>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cs typeface="Times New Roman"/>
              </a:rPr>
              <a:t>Como instrumento básico de desenvolvimento econômico e social e de estruturação do território municipal, bem como de melhoria da qualidade de vida de seus habitantes, tem-se o Plano Diretor do Município de Uberaba, instituído através da Lei Complementar nº 359/2006, que é o principal instrumento da política de desenvolvimento urbano e ambiental de Uberaba, aplicável a todo o território municipal e referência obrigatória para os agentes públicos e privados que atuam no município.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Ao serem analisados o uso e a ocupação do solo das terras voltadas para a produção agropecuária no município de Uberaba, de acordo com o Censo Agropecuário do IBGE de </a:t>
            </a:r>
            <a:r>
              <a:rPr lang="pt-BR" sz="1400" dirty="0" smtClean="0">
                <a:latin typeface="Arial"/>
                <a:ea typeface="Times New Roman"/>
                <a:cs typeface="Times New Roman"/>
              </a:rPr>
              <a:t>2006, </a:t>
            </a:r>
            <a:r>
              <a:rPr lang="pt-BR" sz="1400" dirty="0">
                <a:latin typeface="Arial"/>
                <a:ea typeface="Times New Roman"/>
                <a:cs typeface="Times New Roman"/>
              </a:rPr>
              <a:t>destaca-se a supremacia do uso para a atividade de cultivo de lavouras temporárias, com destaque para cana de açúcar, soja e milho, conforme será visto adiante. </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USO E OCUPAÇÃO DO SOLO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43270" y="1439132"/>
            <a:ext cx="6219825" cy="691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834406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7" y="1439132"/>
            <a:ext cx="3950264" cy="7848302"/>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cs typeface="Times New Roman"/>
              </a:rPr>
              <a:t>As atividades agropecuárias no município de Uberaba expressam a sua grandeza através dos produtos, bens e serviços gerados diariamente. Essa movimentação de riquezas, quando computada cientificamente em períodos anuais, é o que se denomina de PIB agropecuário.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Além disso, a ocupação econômica da terra em Uberaba vem sendo intensificada com práticas tecnológicas que, ao mesmo tempo em que elevam a produtividade das culturas, também promovem a preservação ambiental, como é o caso do plantio direto na palha das lavouras de soja e de milho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Já em relação ao cultivo de lavouras temporárias, destacavam-se a cultura da soja, milho e cana de açúcar, que ocupavam uma área de 82.000, 54.000 e 60.000 hectares, respectivamente, representando, somadas as três culturas, 95,68% das áreas voltadas para a produção agrícola de culturas temporárias no ano de </a:t>
            </a:r>
            <a:r>
              <a:rPr lang="pt-BR" sz="1400" dirty="0" smtClean="0">
                <a:latin typeface="Arial"/>
                <a:ea typeface="Times New Roman"/>
                <a:cs typeface="Times New Roman"/>
              </a:rPr>
              <a:t>2012.</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6" y="780297"/>
            <a:ext cx="7276054"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USO E OCUPAÇÃO DO SOLO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827594" y="1548313"/>
            <a:ext cx="5930094" cy="7166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297839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1197225" cy="7201972"/>
          </a:xfrm>
          <a:prstGeom prst="rect">
            <a:avLst/>
          </a:prstGeom>
        </p:spPr>
        <p:txBody>
          <a:bodyPr wrap="square" numCol="2" spcCol="720000">
            <a:spAutoFit/>
          </a:bodyPr>
          <a:lstStyle/>
          <a:p>
            <a:pPr algn="just">
              <a:lnSpc>
                <a:spcPct val="150000"/>
              </a:lnSpc>
              <a:spcAft>
                <a:spcPts val="0"/>
              </a:spcAft>
              <a:tabLst>
                <a:tab pos="540385" algn="l"/>
              </a:tabLst>
            </a:pPr>
            <a:r>
              <a:rPr lang="pt-BR" sz="1400" dirty="0">
                <a:latin typeface="Arial"/>
                <a:ea typeface="Times New Roman"/>
                <a:cs typeface="Times New Roman"/>
              </a:rPr>
              <a:t>Alguns fatores estruturais positivos se concentram no município de Uberaba e favorecem naturalmente a consolidação do município em um grande polo de desenvolvimento.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município possui excelente infraestrutura rodoviária, ferroviária, aérea, recursos hídricos abundantes e energia elétrica farta, além de relevos e solos propícios à ocupação produtiva. A essas vantagens somam-se o decisivo apoio dos Poderes Públicos Municipal, Estadual e Federal, buscando viabilizar novos investimentos, com uma legislação moderna e adequados programas de incentivo.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Para fundamentar a análise dos Aspectos Econômicos e das Finanças Públicas do município de Uberaba, foram selecionados três indicadores econômicos: o Produto Interno Bruto (PIB), a População Ocupada (</a:t>
            </a:r>
            <a:r>
              <a:rPr lang="pt-BR" sz="1400" dirty="0" err="1">
                <a:latin typeface="Arial"/>
                <a:ea typeface="Times New Roman"/>
                <a:cs typeface="Times New Roman"/>
              </a:rPr>
              <a:t>POC</a:t>
            </a:r>
            <a:r>
              <a:rPr lang="pt-BR" sz="1400" dirty="0">
                <a:latin typeface="Arial"/>
                <a:ea typeface="Times New Roman"/>
                <a:cs typeface="Times New Roman"/>
              </a:rPr>
              <a:t>) e a População Economicamente Ativa (</a:t>
            </a:r>
            <a:r>
              <a:rPr lang="pt-BR" sz="1400" dirty="0" err="1">
                <a:latin typeface="Arial"/>
                <a:ea typeface="Times New Roman"/>
                <a:cs typeface="Times New Roman"/>
              </a:rPr>
              <a:t>PEA</a:t>
            </a:r>
            <a:r>
              <a:rPr lang="pt-BR" sz="1400" dirty="0">
                <a:latin typeface="Arial"/>
                <a:ea typeface="Times New Roman"/>
                <a:cs typeface="Times New Roman"/>
              </a:rPr>
              <a:t>). </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 </a:t>
            </a:r>
            <a:r>
              <a:rPr lang="pt-BR" sz="1400" dirty="0">
                <a:latin typeface="Arial"/>
                <a:ea typeface="Times New Roman"/>
                <a:cs typeface="Times New Roman"/>
              </a:rPr>
              <a:t>série histórica do </a:t>
            </a:r>
            <a:r>
              <a:rPr lang="pt-BR" sz="1400" dirty="0" smtClean="0">
                <a:latin typeface="Arial"/>
                <a:ea typeface="Times New Roman"/>
                <a:cs typeface="Times New Roman"/>
              </a:rPr>
              <a:t>PIB, </a:t>
            </a:r>
            <a:r>
              <a:rPr lang="pt-BR" sz="1400" dirty="0">
                <a:latin typeface="Arial"/>
                <a:ea typeface="Times New Roman"/>
                <a:cs typeface="Times New Roman"/>
              </a:rPr>
              <a:t>aponta para uma evolução desse indicador, cuja taxa de crescimento anual foi de 8,60%, entre os anos de 2003 e 2010, pouco superior à da sua microrregião, onde foi registrado um crescimento anual de 8,47%, no período</a:t>
            </a:r>
            <a:r>
              <a:rPr lang="pt-BR" sz="1400" dirty="0" smtClean="0">
                <a:latin typeface="Arial"/>
                <a:ea typeface="Times New Roman"/>
                <a:cs typeface="Times New Roman"/>
              </a:rPr>
              <a:t>.</a:t>
            </a:r>
          </a:p>
          <a:p>
            <a:pPr algn="just">
              <a:lnSpc>
                <a:spcPct val="150000"/>
              </a:lnSpc>
              <a:spcAft>
                <a:spcPts val="0"/>
              </a:spcAft>
              <a:tabLst>
                <a:tab pos="540385" algn="l"/>
              </a:tabLst>
            </a:pPr>
            <a:r>
              <a:rPr lang="pt-BR" sz="1400" dirty="0" smtClean="0">
                <a:latin typeface="Arial"/>
                <a:ea typeface="Times New Roman"/>
                <a:cs typeface="Times New Roman"/>
              </a:rPr>
              <a:t>Acompanhando </a:t>
            </a:r>
            <a:r>
              <a:rPr lang="pt-BR" sz="1400" dirty="0">
                <a:latin typeface="Arial"/>
                <a:ea typeface="Times New Roman"/>
                <a:cs typeface="Times New Roman"/>
              </a:rPr>
              <a:t>o desempenho do PIB Total, em que pese o aumento populacional verificado na última década, o PIB per capita do município apresentou evolução positiva e crescente entre 2003 e 2010, registrando taxas de crescimento nas mesmas proporções da microrregião de </a:t>
            </a:r>
            <a:r>
              <a:rPr lang="pt-BR" sz="1400" dirty="0" smtClean="0">
                <a:latin typeface="Arial"/>
                <a:ea typeface="Times New Roman"/>
                <a:cs typeface="Times New Roman"/>
              </a:rPr>
              <a:t>Uberaba.</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No que diz respeito à população economicamente ativa (</a:t>
            </a:r>
            <a:r>
              <a:rPr lang="pt-BR" sz="1400" dirty="0" err="1">
                <a:latin typeface="Arial"/>
                <a:ea typeface="Times New Roman"/>
                <a:cs typeface="Times New Roman"/>
              </a:rPr>
              <a:t>PEA</a:t>
            </a:r>
            <a:r>
              <a:rPr lang="pt-BR" sz="1400" dirty="0">
                <a:latin typeface="Arial"/>
                <a:ea typeface="Times New Roman"/>
                <a:cs typeface="Times New Roman"/>
              </a:rPr>
              <a:t>), o Censo 2010 computou um total de 162.877 pessoas em Uberaba, e 153.880 pessoas no que se refere à população economicamente ativa ocupada (</a:t>
            </a:r>
            <a:r>
              <a:rPr lang="pt-BR" sz="1400" dirty="0" err="1">
                <a:latin typeface="Arial"/>
                <a:ea typeface="Times New Roman"/>
                <a:cs typeface="Times New Roman"/>
              </a:rPr>
              <a:t>POC</a:t>
            </a:r>
            <a:r>
              <a:rPr lang="pt-BR" sz="1400" dirty="0">
                <a:latin typeface="Arial"/>
                <a:ea typeface="Times New Roman"/>
                <a:cs typeface="Times New Roman"/>
              </a:rPr>
              <a:t>), como mostra a </a:t>
            </a:r>
            <a:r>
              <a:rPr lang="x-none" sz="1050" cap="all">
                <a:latin typeface="Arial"/>
                <a:ea typeface="Times New Roman"/>
                <a:cs typeface="Times New Roman"/>
              </a:rPr>
              <a:t>Tabela 28</a:t>
            </a:r>
            <a:r>
              <a:rPr lang="pt-BR" sz="1400" dirty="0">
                <a:latin typeface="Arial"/>
                <a:ea typeface="Times New Roman"/>
                <a:cs typeface="Times New Roman"/>
              </a:rPr>
              <a:t>. Portanto, destaca-se que grande parte da população em idade economicamente ativa encontra-se ocupada, o que indica um mercado local aquecido e sem problemas significativos relacionados ao desemprego.</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225504"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ASPECTOS ECONÔMICOS E FINANÇAS PÚBLICAS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7340" y="6320167"/>
            <a:ext cx="6166013" cy="18621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932309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6" y="1439132"/>
            <a:ext cx="11197225" cy="7201972"/>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Times New Roman"/>
              </a:rPr>
              <a:t>Os benefícios assistenciais integram a política de assistência social e se configuram como direito do cidadão e dever do Estado.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 Benefício de Prestação Continuada – </a:t>
            </a:r>
            <a:r>
              <a:rPr lang="pt-BR" sz="1400" b="1" dirty="0" err="1">
                <a:latin typeface="Arial"/>
                <a:ea typeface="Times New Roman"/>
                <a:cs typeface="Times New Roman"/>
              </a:rPr>
              <a:t>BPC</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a:t>
            </a:r>
            <a:r>
              <a:rPr lang="pt-BR" sz="1400" dirty="0" err="1">
                <a:latin typeface="Arial"/>
                <a:ea typeface="Times New Roman"/>
                <a:cs typeface="Times New Roman"/>
              </a:rPr>
              <a:t>BPC</a:t>
            </a:r>
            <a:r>
              <a:rPr lang="pt-BR" sz="1400" dirty="0">
                <a:latin typeface="Arial"/>
                <a:ea typeface="Times New Roman"/>
                <a:cs typeface="Times New Roman"/>
              </a:rPr>
              <a:t> garante o repasse de 1 salário mínimo para idoso com idade de 65 anos ou mais, e à pessoa com deficiência, de qualquer idade, que esteja impedida de ter plena participação social em igual condições com as demais pessoas. O município de Uberaba, em novembro de 2013, beneficiou, através do </a:t>
            </a:r>
            <a:r>
              <a:rPr lang="pt-BR" sz="1400" dirty="0" err="1">
                <a:latin typeface="Arial"/>
                <a:ea typeface="Times New Roman"/>
                <a:cs typeface="Times New Roman"/>
              </a:rPr>
              <a:t>BPC</a:t>
            </a:r>
            <a:r>
              <a:rPr lang="pt-BR" sz="1400" dirty="0">
                <a:latin typeface="Arial"/>
                <a:ea typeface="Times New Roman"/>
                <a:cs typeface="Times New Roman"/>
              </a:rPr>
              <a:t>, 2.738 pessoas com deficiência e 2.625 idosos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 Programa Bolsa Família – </a:t>
            </a:r>
            <a:r>
              <a:rPr lang="pt-BR" sz="1400" b="1" dirty="0" err="1">
                <a:latin typeface="Arial"/>
                <a:ea typeface="Times New Roman"/>
                <a:cs typeface="Times New Roman"/>
              </a:rPr>
              <a:t>PBF</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é um programa de transferência de renda que beneficia famílias em situação de pobreza e extrema pobreza. A seleção das famílias é realizada a partir das informações registradas pelo município no Cadastro Único para Programas Sociais do Governo Federal (</a:t>
            </a:r>
            <a:r>
              <a:rPr lang="pt-BR" sz="1400" dirty="0" err="1">
                <a:latin typeface="Arial"/>
                <a:ea typeface="Times New Roman"/>
                <a:cs typeface="Times New Roman"/>
              </a:rPr>
              <a:t>CadÚnico</a:t>
            </a:r>
            <a:r>
              <a:rPr lang="pt-BR" sz="1400" dirty="0" smtClean="0">
                <a:latin typeface="Arial"/>
                <a:ea typeface="Times New Roman"/>
                <a:cs typeface="Times New Roman"/>
              </a:rPr>
              <a:t>).</a:t>
            </a:r>
            <a:r>
              <a:rPr lang="pt-BR" sz="1400" dirty="0">
                <a:latin typeface="Arial"/>
                <a:ea typeface="Times New Roman"/>
                <a:cs typeface="Times New Roman"/>
              </a:rPr>
              <a:t> Segundo o Ministério do Desenvolvimento Social (</a:t>
            </a:r>
            <a:r>
              <a:rPr lang="pt-BR" sz="1400" dirty="0" err="1">
                <a:latin typeface="Arial"/>
                <a:ea typeface="Times New Roman"/>
                <a:cs typeface="Times New Roman"/>
              </a:rPr>
              <a:t>MDS</a:t>
            </a:r>
            <a:r>
              <a:rPr lang="pt-BR" sz="1400" dirty="0">
                <a:latin typeface="Arial"/>
                <a:ea typeface="Times New Roman"/>
                <a:cs typeface="Times New Roman"/>
              </a:rPr>
              <a:t>) o município de Uberaba registrou 29.054 famílias no Cadastro Único, tendo como mês de referência novembro de 2013</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 Serviços e segurança alimentar e nutricional</a:t>
            </a:r>
          </a:p>
          <a:p>
            <a:pPr algn="just">
              <a:lnSpc>
                <a:spcPct val="150000"/>
              </a:lnSpc>
              <a:spcAft>
                <a:spcPts val="0"/>
              </a:spcAft>
              <a:tabLst>
                <a:tab pos="540385" algn="l"/>
              </a:tabLst>
            </a:pPr>
            <a:r>
              <a:rPr lang="pt-BR" sz="1400" dirty="0" smtClean="0">
                <a:latin typeface="Arial"/>
                <a:ea typeface="Times New Roman"/>
                <a:cs typeface="Times New Roman"/>
              </a:rPr>
              <a:t>Objetiva </a:t>
            </a:r>
            <a:r>
              <a:rPr lang="pt-BR" sz="1400" dirty="0">
                <a:latin typeface="Arial"/>
                <a:ea typeface="Times New Roman"/>
                <a:cs typeface="Times New Roman"/>
              </a:rPr>
              <a:t>promover o acesso à alimentação e incentivar a agricultura </a:t>
            </a:r>
            <a:r>
              <a:rPr lang="pt-BR" sz="1400" dirty="0" smtClean="0">
                <a:latin typeface="Arial"/>
                <a:ea typeface="Times New Roman"/>
                <a:cs typeface="Times New Roman"/>
              </a:rPr>
              <a:t>familiar. </a:t>
            </a:r>
            <a:r>
              <a:rPr lang="pt-BR" sz="1400" dirty="0">
                <a:latin typeface="Arial"/>
                <a:ea typeface="Times New Roman"/>
                <a:cs typeface="Times New Roman"/>
              </a:rPr>
              <a:t>Segundo dados do </a:t>
            </a:r>
            <a:r>
              <a:rPr lang="pt-BR" sz="1400" dirty="0" err="1">
                <a:latin typeface="Arial"/>
                <a:ea typeface="Times New Roman"/>
                <a:cs typeface="Times New Roman"/>
              </a:rPr>
              <a:t>MDS</a:t>
            </a:r>
            <a:r>
              <a:rPr lang="pt-BR" sz="1400" dirty="0">
                <a:latin typeface="Arial"/>
                <a:ea typeface="Times New Roman"/>
                <a:cs typeface="Times New Roman"/>
              </a:rPr>
              <a:t>, em Uberaba registrou-se até o mês de março de 2013 um total de 24 agricultores fornecedores do </a:t>
            </a:r>
            <a:r>
              <a:rPr lang="pt-BR" sz="1400" dirty="0" err="1">
                <a:latin typeface="Arial"/>
                <a:ea typeface="Times New Roman"/>
                <a:cs typeface="Times New Roman"/>
              </a:rPr>
              <a:t>PAA</a:t>
            </a:r>
            <a:r>
              <a:rPr lang="pt-BR" sz="1400" dirty="0">
                <a:latin typeface="Arial"/>
                <a:ea typeface="Times New Roman"/>
                <a:cs typeface="Times New Roman"/>
              </a:rPr>
              <a:t> Municipal, com um total de 1.500 beneficiários</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marL="342900" lvl="0" indent="-342900" algn="just">
              <a:lnSpc>
                <a:spcPct val="150000"/>
              </a:lnSpc>
              <a:spcAft>
                <a:spcPts val="0"/>
              </a:spcAft>
              <a:buFont typeface="Wingdings"/>
              <a:buChar char=""/>
              <a:tabLst>
                <a:tab pos="540385" algn="l"/>
              </a:tabLst>
            </a:pPr>
            <a:r>
              <a:rPr lang="pt-BR" sz="1400" b="1" dirty="0">
                <a:latin typeface="Arial"/>
                <a:ea typeface="Times New Roman"/>
                <a:cs typeface="Times New Roman"/>
              </a:rPr>
              <a:t>Serviço de Proteção e Atendimento Integral à Família – </a:t>
            </a:r>
            <a:r>
              <a:rPr lang="pt-BR" sz="1400" b="1" dirty="0" err="1">
                <a:latin typeface="Arial"/>
                <a:ea typeface="Times New Roman"/>
                <a:cs typeface="Times New Roman"/>
              </a:rPr>
              <a:t>PAIF</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Sobre o </a:t>
            </a:r>
            <a:r>
              <a:rPr lang="pt-BR" sz="1400" dirty="0" err="1">
                <a:latin typeface="Arial"/>
                <a:ea typeface="Times New Roman"/>
                <a:cs typeface="Times New Roman"/>
              </a:rPr>
              <a:t>PAIF</a:t>
            </a:r>
            <a:r>
              <a:rPr lang="pt-BR" sz="1400" dirty="0">
                <a:latin typeface="Arial"/>
                <a:ea typeface="Times New Roman"/>
                <a:cs typeface="Times New Roman"/>
              </a:rPr>
              <a:t>, segundo o </a:t>
            </a:r>
            <a:r>
              <a:rPr lang="pt-BR" sz="1400" dirty="0" err="1">
                <a:latin typeface="Arial"/>
                <a:ea typeface="Times New Roman"/>
                <a:cs typeface="Times New Roman"/>
              </a:rPr>
              <a:t>MDS</a:t>
            </a:r>
            <a:r>
              <a:rPr lang="pt-BR" sz="1400" dirty="0">
                <a:latin typeface="Arial"/>
                <a:ea typeface="Times New Roman"/>
                <a:cs typeface="Times New Roman"/>
              </a:rPr>
              <a:t>, Uberaba possui capacidade para atendimento mensal de 4.000 famílias, com um aporte anual do </a:t>
            </a:r>
            <a:r>
              <a:rPr lang="pt-BR" sz="1400" dirty="0" err="1">
                <a:latin typeface="Arial"/>
                <a:ea typeface="Times New Roman"/>
                <a:cs typeface="Times New Roman"/>
              </a:rPr>
              <a:t>MDS</a:t>
            </a:r>
            <a:r>
              <a:rPr lang="pt-BR" sz="1400" dirty="0">
                <a:latin typeface="Arial"/>
                <a:ea typeface="Times New Roman"/>
                <a:cs typeface="Times New Roman"/>
              </a:rPr>
              <a:t> no valor de R$ 576.000,00, por meio de 04 Centros de Referência da Assistência Social – </a:t>
            </a:r>
            <a:r>
              <a:rPr lang="pt-BR" sz="1400" dirty="0" err="1">
                <a:latin typeface="Arial"/>
                <a:ea typeface="Times New Roman"/>
                <a:cs typeface="Times New Roman"/>
              </a:rPr>
              <a:t>CRAS</a:t>
            </a:r>
            <a:r>
              <a:rPr lang="pt-BR" sz="1400" dirty="0">
                <a:latin typeface="Arial"/>
                <a:ea typeface="Times New Roman"/>
                <a:cs typeface="Times New Roman"/>
              </a:rPr>
              <a:t>, que desenvolvem vários programas sociais para atender às demandas das famílias em vulnerabilidade social.</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3248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PRINCIPAIS POLÍTICAS PÚBLICAS ASSISTENCIAIS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140392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7" y="1439132"/>
            <a:ext cx="2394655" cy="6232475"/>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cs typeface="Times New Roman"/>
              </a:rPr>
              <a:t>O potencial turístico da cidade de Uberaba é vasto. Vai desde a exploração do artesanato ao patrimônio histórico cultural, como, por exemplo, sua religiosidade, representada pelas antigas Igrejas Católicas e pelo Espiritismo, tendo como ícone Francisco Cândido Xavier – “Chico Xavier”, o maior médium do último século, nascido na cidade</a:t>
            </a:r>
            <a:r>
              <a:rPr lang="pt-BR" sz="1400" dirty="0" smtClean="0">
                <a:latin typeface="Arial"/>
                <a:ea typeface="Times New Roman"/>
                <a:cs typeface="Times New Roman"/>
              </a:rPr>
              <a:t>.</a:t>
            </a:r>
            <a:r>
              <a:rPr lang="pt-BR" sz="1400" dirty="0">
                <a:latin typeface="Arial"/>
                <a:ea typeface="Times New Roman"/>
                <a:cs typeface="Times New Roman"/>
              </a:rPr>
              <a:t> Uberaba integra ainda o Circuito dos Lagos, entidade que explora o ecoturismo e o turismo de lazer. </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LAZER, TURISMO E PATRIMÔNIO NATURAL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438525" y="1808108"/>
            <a:ext cx="5337930" cy="1802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ângulo 5"/>
          <p:cNvSpPr/>
          <p:nvPr/>
        </p:nvSpPr>
        <p:spPr>
          <a:xfrm>
            <a:off x="3438525" y="3808358"/>
            <a:ext cx="4009246" cy="276999"/>
          </a:xfrm>
          <a:prstGeom prst="rect">
            <a:avLst/>
          </a:prstGeom>
        </p:spPr>
        <p:txBody>
          <a:bodyPr wrap="square">
            <a:spAutoFit/>
          </a:bodyPr>
          <a:lstStyle/>
          <a:p>
            <a:r>
              <a:rPr lang="pt-BR" sz="1200" dirty="0" smtClean="0"/>
              <a:t>Parque Mata do Ipê</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438525" y="4328662"/>
            <a:ext cx="5337930" cy="24359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p:nvPr/>
        </p:nvSpPr>
        <p:spPr>
          <a:xfrm>
            <a:off x="3438525" y="7032362"/>
            <a:ext cx="4009246" cy="276999"/>
          </a:xfrm>
          <a:prstGeom prst="rect">
            <a:avLst/>
          </a:prstGeom>
        </p:spPr>
        <p:txBody>
          <a:bodyPr wrap="square">
            <a:spAutoFit/>
          </a:bodyPr>
          <a:lstStyle/>
          <a:p>
            <a:r>
              <a:rPr lang="pt-BR" sz="1200" dirty="0" smtClean="0"/>
              <a:t>Universidade</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939048" y="1376484"/>
            <a:ext cx="3679600" cy="2431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tângulo 10"/>
          <p:cNvSpPr/>
          <p:nvPr/>
        </p:nvSpPr>
        <p:spPr>
          <a:xfrm>
            <a:off x="9091351" y="3808357"/>
            <a:ext cx="4009246" cy="276999"/>
          </a:xfrm>
          <a:prstGeom prst="rect">
            <a:avLst/>
          </a:prstGeom>
        </p:spPr>
        <p:txBody>
          <a:bodyPr wrap="square">
            <a:spAutoFit/>
          </a:bodyPr>
          <a:lstStyle/>
          <a:p>
            <a:r>
              <a:rPr lang="pt-BR" sz="1200" dirty="0" smtClean="0"/>
              <a:t>Museu de arte sacra</a:t>
            </a:r>
          </a:p>
        </p:txBody>
      </p:sp>
      <p:pic>
        <p:nvPicPr>
          <p:cNvPr id="2053"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104449" y="7032362"/>
            <a:ext cx="4514199" cy="2274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tângulo 11"/>
          <p:cNvSpPr/>
          <p:nvPr/>
        </p:nvSpPr>
        <p:spPr>
          <a:xfrm>
            <a:off x="6352302" y="9029745"/>
            <a:ext cx="4009246" cy="276999"/>
          </a:xfrm>
          <a:prstGeom prst="rect">
            <a:avLst/>
          </a:prstGeom>
        </p:spPr>
        <p:txBody>
          <a:bodyPr wrap="square">
            <a:spAutoFit/>
          </a:bodyPr>
          <a:lstStyle/>
          <a:p>
            <a:r>
              <a:rPr lang="pt-BR" sz="1200" dirty="0" smtClean="0"/>
              <a:t>Museu dos dinossauros</a:t>
            </a:r>
          </a:p>
        </p:txBody>
      </p:sp>
      <p:pic>
        <p:nvPicPr>
          <p:cNvPr id="13" name="Imagem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4" name="Grupo 13"/>
          <p:cNvGrpSpPr/>
          <p:nvPr/>
        </p:nvGrpSpPr>
        <p:grpSpPr>
          <a:xfrm>
            <a:off x="3180522" y="349482"/>
            <a:ext cx="5804452" cy="400110"/>
            <a:chOff x="3180522" y="349482"/>
            <a:chExt cx="5804452" cy="400110"/>
          </a:xfrm>
        </p:grpSpPr>
        <p:sp>
          <p:nvSpPr>
            <p:cNvPr id="15" name="Retângulo 1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6" name="Conector reto 1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102387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LAZER, TURISMO E PATRIMÔNIO NATURAL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6" name="Retângulo 5"/>
          <p:cNvSpPr/>
          <p:nvPr/>
        </p:nvSpPr>
        <p:spPr>
          <a:xfrm>
            <a:off x="553495" y="5065062"/>
            <a:ext cx="4009246" cy="276999"/>
          </a:xfrm>
          <a:prstGeom prst="rect">
            <a:avLst/>
          </a:prstGeom>
        </p:spPr>
        <p:txBody>
          <a:bodyPr wrap="square">
            <a:spAutoFit/>
          </a:bodyPr>
          <a:lstStyle/>
          <a:p>
            <a:r>
              <a:rPr lang="pt-BR" sz="1200" dirty="0" smtClean="0"/>
              <a:t>Museu do Zebu</a:t>
            </a:r>
          </a:p>
        </p:txBody>
      </p:sp>
      <p:sp>
        <p:nvSpPr>
          <p:cNvPr id="8" name="Retângulo 7"/>
          <p:cNvSpPr/>
          <p:nvPr/>
        </p:nvSpPr>
        <p:spPr>
          <a:xfrm>
            <a:off x="553495" y="7940730"/>
            <a:ext cx="4009246" cy="276999"/>
          </a:xfrm>
          <a:prstGeom prst="rect">
            <a:avLst/>
          </a:prstGeom>
        </p:spPr>
        <p:txBody>
          <a:bodyPr wrap="square">
            <a:spAutoFit/>
          </a:bodyPr>
          <a:lstStyle/>
          <a:p>
            <a:r>
              <a:rPr lang="pt-BR" sz="1200" dirty="0" smtClean="0"/>
              <a:t>Museu de arte decorativa</a:t>
            </a:r>
          </a:p>
        </p:txBody>
      </p:sp>
      <p:sp>
        <p:nvSpPr>
          <p:cNvPr id="11" name="Retângulo 10"/>
          <p:cNvSpPr/>
          <p:nvPr/>
        </p:nvSpPr>
        <p:spPr>
          <a:xfrm>
            <a:off x="5926190" y="4494114"/>
            <a:ext cx="4009246" cy="276999"/>
          </a:xfrm>
          <a:prstGeom prst="rect">
            <a:avLst/>
          </a:prstGeom>
        </p:spPr>
        <p:txBody>
          <a:bodyPr wrap="square">
            <a:spAutoFit/>
          </a:bodyPr>
          <a:lstStyle/>
          <a:p>
            <a:r>
              <a:rPr lang="pt-BR" sz="1200" dirty="0" smtClean="0"/>
              <a:t>Museu Chico Xavier</a:t>
            </a:r>
          </a:p>
        </p:txBody>
      </p:sp>
      <p:sp>
        <p:nvSpPr>
          <p:cNvPr id="12" name="Retângulo 11"/>
          <p:cNvSpPr/>
          <p:nvPr/>
        </p:nvSpPr>
        <p:spPr>
          <a:xfrm>
            <a:off x="7118259" y="7134493"/>
            <a:ext cx="4009246" cy="276999"/>
          </a:xfrm>
          <a:prstGeom prst="rect">
            <a:avLst/>
          </a:prstGeom>
        </p:spPr>
        <p:txBody>
          <a:bodyPr wrap="square">
            <a:spAutoFit/>
          </a:bodyPr>
          <a:lstStyle/>
          <a:p>
            <a:r>
              <a:rPr lang="pt-BR" sz="1200" dirty="0" smtClean="0"/>
              <a:t>Prédio do Paço  Municipal</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495" y="1463765"/>
            <a:ext cx="4620855" cy="35969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926190" y="1767608"/>
            <a:ext cx="5819046" cy="2725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53495" y="5759505"/>
            <a:ext cx="6336036" cy="2102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082316" y="5203561"/>
            <a:ext cx="5562631" cy="1934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Imagem 12"/>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4" name="Grupo 13"/>
          <p:cNvGrpSpPr/>
          <p:nvPr/>
        </p:nvGrpSpPr>
        <p:grpSpPr>
          <a:xfrm>
            <a:off x="3180522" y="349482"/>
            <a:ext cx="5804452" cy="400110"/>
            <a:chOff x="3180522" y="349482"/>
            <a:chExt cx="5804452" cy="400110"/>
          </a:xfrm>
        </p:grpSpPr>
        <p:sp>
          <p:nvSpPr>
            <p:cNvPr id="15" name="Retângulo 1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6" name="Conector reto 1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227861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9" y="1439132"/>
            <a:ext cx="6824764" cy="6878806"/>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Saneamento</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 </a:t>
            </a:r>
            <a:r>
              <a:rPr lang="pt-BR" sz="1400" dirty="0">
                <a:latin typeface="Arial"/>
                <a:ea typeface="Times New Roman"/>
                <a:cs typeface="Times New Roman"/>
              </a:rPr>
              <a:t>captação superficial de água, para o abastecimento público, ocorre quase que na sua totalidade no rio Uberaba. </a:t>
            </a:r>
            <a:r>
              <a:rPr lang="pt-BR" sz="1400" dirty="0" smtClean="0">
                <a:latin typeface="Arial"/>
                <a:ea typeface="Times New Roman"/>
                <a:cs typeface="Times New Roman"/>
              </a:rPr>
              <a:t>A </a:t>
            </a:r>
            <a:r>
              <a:rPr lang="pt-BR" sz="1400" dirty="0">
                <a:latin typeface="Arial"/>
                <a:ea typeface="Times New Roman"/>
                <a:cs typeface="Times New Roman"/>
              </a:rPr>
              <a:t>Estação de Tratamento de Água (ETA) funciona na rua João Pinheiro. São processados mais de 70 milhões de litros de água/dia.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a:t>
            </a:r>
            <a:r>
              <a:rPr lang="pt-BR" sz="1400" dirty="0" err="1">
                <a:latin typeface="Arial"/>
                <a:ea typeface="Times New Roman"/>
                <a:cs typeface="Times New Roman"/>
              </a:rPr>
              <a:t>CODAU</a:t>
            </a:r>
            <a:r>
              <a:rPr lang="pt-BR" sz="1400" dirty="0">
                <a:latin typeface="Arial"/>
                <a:ea typeface="Times New Roman"/>
                <a:cs typeface="Times New Roman"/>
              </a:rPr>
              <a:t> </a:t>
            </a:r>
            <a:r>
              <a:rPr lang="pt-BR" sz="1400" dirty="0" smtClean="0">
                <a:latin typeface="Arial"/>
                <a:ea typeface="Times New Roman"/>
                <a:cs typeface="Times New Roman"/>
              </a:rPr>
              <a:t>(</a:t>
            </a:r>
            <a:r>
              <a:rPr lang="pt-BR" sz="1400" dirty="0" smtClean="0">
                <a:solidFill>
                  <a:prstClr val="black"/>
                </a:solidFill>
                <a:latin typeface="Arial"/>
                <a:ea typeface="Times New Roman"/>
                <a:cs typeface="Times New Roman"/>
              </a:rPr>
              <a:t>Centro </a:t>
            </a:r>
            <a:r>
              <a:rPr lang="pt-BR" sz="1400" dirty="0">
                <a:solidFill>
                  <a:prstClr val="black"/>
                </a:solidFill>
                <a:latin typeface="Arial"/>
                <a:ea typeface="Times New Roman"/>
                <a:cs typeface="Times New Roman"/>
              </a:rPr>
              <a:t>Operacional de Desenvolvimento e Saneamento de </a:t>
            </a:r>
            <a:r>
              <a:rPr lang="pt-BR" sz="1400" dirty="0" smtClean="0">
                <a:solidFill>
                  <a:prstClr val="black"/>
                </a:solidFill>
                <a:latin typeface="Arial"/>
                <a:ea typeface="Times New Roman"/>
                <a:cs typeface="Times New Roman"/>
              </a:rPr>
              <a:t>Uberaba) </a:t>
            </a:r>
            <a:r>
              <a:rPr lang="pt-BR" sz="1400" dirty="0" smtClean="0">
                <a:latin typeface="Arial"/>
                <a:ea typeface="Times New Roman"/>
                <a:cs typeface="Times New Roman"/>
              </a:rPr>
              <a:t>mantém </a:t>
            </a:r>
            <a:r>
              <a:rPr lang="pt-BR" sz="1400" dirty="0">
                <a:latin typeface="Arial"/>
                <a:ea typeface="Times New Roman"/>
                <a:cs typeface="Times New Roman"/>
              </a:rPr>
              <a:t>uma unidade operacional de tratamento de esgoto sanitário (</a:t>
            </a:r>
            <a:r>
              <a:rPr lang="pt-BR" sz="1400" dirty="0" err="1">
                <a:latin typeface="Arial"/>
                <a:ea typeface="Times New Roman"/>
                <a:cs typeface="Times New Roman"/>
              </a:rPr>
              <a:t>ETE</a:t>
            </a:r>
            <a:r>
              <a:rPr lang="pt-BR" sz="1400" dirty="0">
                <a:latin typeface="Arial"/>
                <a:ea typeface="Times New Roman"/>
                <a:cs typeface="Times New Roman"/>
              </a:rPr>
              <a:t> Filomena </a:t>
            </a:r>
            <a:r>
              <a:rPr lang="pt-BR" sz="1400" dirty="0" err="1">
                <a:latin typeface="Arial"/>
                <a:ea typeface="Times New Roman"/>
                <a:cs typeface="Times New Roman"/>
              </a:rPr>
              <a:t>Cartafina</a:t>
            </a:r>
            <a:r>
              <a:rPr lang="pt-BR" sz="1400" dirty="0" smtClean="0">
                <a:latin typeface="Arial"/>
                <a:ea typeface="Times New Roman"/>
                <a:cs typeface="Times New Roman"/>
              </a:rPr>
              <a:t>) que </a:t>
            </a:r>
            <a:r>
              <a:rPr lang="pt-BR" sz="1400" dirty="0">
                <a:latin typeface="Arial"/>
                <a:ea typeface="Times New Roman"/>
                <a:cs typeface="Times New Roman"/>
              </a:rPr>
              <a:t>trata apenas 2% dos esgotos produzidos na cidade. Existe uma outra </a:t>
            </a:r>
            <a:r>
              <a:rPr lang="pt-BR" sz="1400" dirty="0" err="1">
                <a:latin typeface="Arial"/>
                <a:ea typeface="Times New Roman"/>
                <a:cs typeface="Times New Roman"/>
              </a:rPr>
              <a:t>ETE</a:t>
            </a:r>
            <a:r>
              <a:rPr lang="pt-BR" sz="1400" dirty="0">
                <a:latin typeface="Arial"/>
                <a:ea typeface="Times New Roman"/>
                <a:cs typeface="Times New Roman"/>
              </a:rPr>
              <a:t> - </a:t>
            </a:r>
            <a:r>
              <a:rPr lang="pt-BR" sz="1400" dirty="0" smtClean="0">
                <a:latin typeface="Arial"/>
                <a:ea typeface="Times New Roman"/>
                <a:cs typeface="Times New Roman"/>
              </a:rPr>
              <a:t>Rio </a:t>
            </a:r>
            <a:r>
              <a:rPr lang="pt-BR" sz="1400" dirty="0">
                <a:latin typeface="Arial"/>
                <a:ea typeface="Times New Roman"/>
                <a:cs typeface="Times New Roman"/>
              </a:rPr>
              <a:t>Uberaba - implantada para tratar 74</a:t>
            </a:r>
            <a:r>
              <a:rPr lang="pt-BR" sz="1400" dirty="0" smtClean="0">
                <a:latin typeface="Arial"/>
                <a:ea typeface="Times New Roman"/>
                <a:cs typeface="Times New Roman"/>
              </a:rPr>
              <a:t>%. Com </a:t>
            </a:r>
            <a:r>
              <a:rPr lang="pt-BR" sz="1400" dirty="0">
                <a:latin typeface="Arial"/>
                <a:ea typeface="Times New Roman"/>
                <a:cs typeface="Times New Roman"/>
              </a:rPr>
              <a:t>a outra </a:t>
            </a:r>
            <a:r>
              <a:rPr lang="pt-BR" sz="1400" dirty="0" err="1">
                <a:latin typeface="Arial"/>
                <a:ea typeface="Times New Roman"/>
                <a:cs typeface="Times New Roman"/>
              </a:rPr>
              <a:t>ETE</a:t>
            </a:r>
            <a:r>
              <a:rPr lang="pt-BR" sz="1400" dirty="0">
                <a:latin typeface="Arial"/>
                <a:ea typeface="Times New Roman"/>
                <a:cs typeface="Times New Roman"/>
              </a:rPr>
              <a:t>, em processo de implantação - </a:t>
            </a:r>
            <a:r>
              <a:rPr lang="pt-BR" sz="1400" dirty="0" err="1">
                <a:latin typeface="Arial"/>
                <a:ea typeface="Times New Roman"/>
                <a:cs typeface="Times New Roman"/>
              </a:rPr>
              <a:t>ETE</a:t>
            </a:r>
            <a:r>
              <a:rPr lang="pt-BR" sz="1400" dirty="0">
                <a:latin typeface="Arial"/>
                <a:ea typeface="Times New Roman"/>
                <a:cs typeface="Times New Roman"/>
              </a:rPr>
              <a:t> do Ribeirão </a:t>
            </a:r>
            <a:r>
              <a:rPr lang="pt-BR" sz="1400" dirty="0" err="1">
                <a:latin typeface="Arial"/>
                <a:ea typeface="Times New Roman"/>
                <a:cs typeface="Times New Roman"/>
              </a:rPr>
              <a:t>Conquistinha</a:t>
            </a:r>
            <a:r>
              <a:rPr lang="pt-BR" sz="1400" dirty="0">
                <a:latin typeface="Arial"/>
                <a:ea typeface="Times New Roman"/>
                <a:cs typeface="Times New Roman"/>
              </a:rPr>
              <a:t>, que irá garantir mais 22% de tratamento dos efluentes gerados - será completado o planejamento para chegar a 98% de esgoto tratado na sede municipal de Uberaba.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Quanto ao serviço de abastecimento de </a:t>
            </a:r>
            <a:r>
              <a:rPr lang="pt-BR" sz="1400" dirty="0" smtClean="0">
                <a:latin typeface="Arial"/>
                <a:ea typeface="Times New Roman"/>
                <a:cs typeface="Times New Roman"/>
              </a:rPr>
              <a:t>água, de </a:t>
            </a:r>
            <a:r>
              <a:rPr lang="pt-BR" sz="1400" dirty="0">
                <a:latin typeface="Arial"/>
                <a:ea typeface="Times New Roman"/>
                <a:cs typeface="Times New Roman"/>
              </a:rPr>
              <a:t>acordo com dados do </a:t>
            </a:r>
            <a:r>
              <a:rPr lang="pt-BR" sz="1400" dirty="0" smtClean="0">
                <a:latin typeface="Arial"/>
                <a:ea typeface="Times New Roman"/>
                <a:cs typeface="Times New Roman"/>
              </a:rPr>
              <a:t>IBGE, </a:t>
            </a:r>
            <a:r>
              <a:rPr lang="pt-BR" sz="1400" dirty="0">
                <a:latin typeface="Arial"/>
                <a:ea typeface="Times New Roman"/>
                <a:cs typeface="Times New Roman"/>
              </a:rPr>
              <a:t>o mesmo era realizado em 95,98% dos domicílios por meio de rede geral de distribuição, em </a:t>
            </a:r>
            <a:r>
              <a:rPr lang="pt-BR" sz="1400" dirty="0" smtClean="0">
                <a:latin typeface="Arial"/>
                <a:ea typeface="Times New Roman"/>
                <a:cs typeface="Times New Roman"/>
              </a:rPr>
              <a:t>2010.</a:t>
            </a: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rPr>
              <a:t>Com relação ao serviço de coleta de lixo urbano no município, sua abrangência também apresentou certa evolução na última década, uma vez que a coleta realizada por serviço de limpeza passou de 96,25% dos domicílios atendidos por esse serviço, em 2000, para 98,11%, em 2010.</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URBANA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378263" y="2093199"/>
            <a:ext cx="5248603" cy="2109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Retângulo 13"/>
          <p:cNvSpPr/>
          <p:nvPr/>
        </p:nvSpPr>
        <p:spPr>
          <a:xfrm>
            <a:off x="7385725" y="4202606"/>
            <a:ext cx="4009246" cy="276999"/>
          </a:xfrm>
          <a:prstGeom prst="rect">
            <a:avLst/>
          </a:prstGeom>
        </p:spPr>
        <p:txBody>
          <a:bodyPr wrap="square">
            <a:spAutoFit/>
          </a:bodyPr>
          <a:lstStyle/>
          <a:p>
            <a:r>
              <a:rPr lang="pt-BR" sz="1200" dirty="0" smtClean="0"/>
              <a:t>Estação de tratamento de esgoto Francisco </a:t>
            </a:r>
            <a:r>
              <a:rPr lang="pt-BR" sz="1200" dirty="0" err="1" smtClean="0"/>
              <a:t>Velludo</a:t>
            </a:r>
            <a:endParaRPr lang="pt-BR" sz="1200" dirty="0" smtClean="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478686" y="4800601"/>
            <a:ext cx="5148180" cy="2388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Imagem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9" name="Grupo 8"/>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83824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1439132"/>
            <a:ext cx="12057602" cy="7201972"/>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Energia</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Uberaba é interligada com o Sistema Integrado do Sudeste Brasileiro, com seis subestações, sendo duas específicas para os Distritos Industriais. Dessa forma, a CEMIG mantém uma oferta de energia acima da demanda efetiva, estando em condições de atender a todo o processo de expansão industrial do município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marL="285750" lvl="0" indent="-285750" algn="just">
              <a:lnSpc>
                <a:spcPct val="150000"/>
              </a:lnSpc>
              <a:spcAft>
                <a:spcPts val="0"/>
              </a:spcAft>
              <a:buFont typeface="Wingdings" panose="05000000000000000000" pitchFamily="2" charset="2"/>
              <a:buChar char="Ø"/>
              <a:tabLst>
                <a:tab pos="540385" algn="l"/>
              </a:tabLst>
            </a:pPr>
            <a:r>
              <a:rPr lang="pt-BR" sz="1400" b="1" dirty="0">
                <a:solidFill>
                  <a:prstClr val="black"/>
                </a:solidFill>
                <a:latin typeface="Arial"/>
                <a:ea typeface="Times New Roman"/>
                <a:cs typeface="Times New Roman"/>
              </a:rPr>
              <a:t>Meios de comunicação</a:t>
            </a:r>
          </a:p>
          <a:p>
            <a:pPr lvl="0" algn="just">
              <a:lnSpc>
                <a:spcPct val="150000"/>
              </a:lnSpc>
              <a:spcAft>
                <a:spcPts val="0"/>
              </a:spcAft>
              <a:tabLst>
                <a:tab pos="540385" algn="l"/>
                <a:tab pos="648335" algn="l"/>
              </a:tabLst>
            </a:pPr>
            <a:r>
              <a:rPr lang="pt-BR" sz="1400" dirty="0">
                <a:solidFill>
                  <a:prstClr val="black"/>
                </a:solidFill>
                <a:latin typeface="Arial" panose="020B0604020202020204" pitchFamily="34" charset="0"/>
                <a:ea typeface="Calibri"/>
                <a:cs typeface="Arial" panose="020B0604020202020204" pitchFamily="34" charset="0"/>
              </a:rPr>
              <a:t>O município conta com as seguintes formas de comunicação:</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Jornais diários </a:t>
            </a:r>
            <a:r>
              <a:rPr lang="pt-BR" sz="1400" dirty="0">
                <a:solidFill>
                  <a:prstClr val="black"/>
                </a:solidFill>
                <a:latin typeface="Arial" panose="020B0604020202020204" pitchFamily="34" charset="0"/>
                <a:ea typeface="Calibri"/>
                <a:cs typeface="Arial" panose="020B0604020202020204" pitchFamily="34" charset="0"/>
              </a:rPr>
              <a:t>- Jornal da Manhã e Jornal de Uberaba;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jornal semanal: </a:t>
            </a:r>
            <a:r>
              <a:rPr lang="pt-BR" sz="1400" dirty="0">
                <a:solidFill>
                  <a:prstClr val="black"/>
                </a:solidFill>
                <a:latin typeface="Arial" panose="020B0604020202020204" pitchFamily="34" charset="0"/>
                <a:ea typeface="Calibri"/>
                <a:cs typeface="Arial" panose="020B0604020202020204" pitchFamily="34" charset="0"/>
              </a:rPr>
              <a:t>Revelação (laboratorial do curso de Jornalismo da </a:t>
            </a:r>
            <a:r>
              <a:rPr lang="pt-BR" sz="1400" dirty="0" err="1">
                <a:solidFill>
                  <a:prstClr val="black"/>
                </a:solidFill>
                <a:latin typeface="Arial" panose="020B0604020202020204" pitchFamily="34" charset="0"/>
                <a:ea typeface="Calibri"/>
                <a:cs typeface="Arial" panose="020B0604020202020204" pitchFamily="34" charset="0"/>
              </a:rPr>
              <a:t>Uniube</a:t>
            </a:r>
            <a:r>
              <a:rPr lang="pt-BR" sz="1400" dirty="0">
                <a:solidFill>
                  <a:prstClr val="black"/>
                </a:solidFill>
                <a:latin typeface="Arial" panose="020B0604020202020204" pitchFamily="34" charset="0"/>
                <a:ea typeface="Calibri"/>
                <a:cs typeface="Arial" panose="020B0604020202020204" pitchFamily="34" charset="0"/>
              </a:rPr>
              <a:t>);</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órgão oficial do Município semanal: </a:t>
            </a:r>
            <a:r>
              <a:rPr lang="pt-BR" sz="1400" dirty="0">
                <a:solidFill>
                  <a:prstClr val="black"/>
                </a:solidFill>
                <a:latin typeface="Arial" panose="020B0604020202020204" pitchFamily="34" charset="0"/>
                <a:ea typeface="Calibri"/>
                <a:cs typeface="Arial" panose="020B0604020202020204" pitchFamily="34" charset="0"/>
              </a:rPr>
              <a:t>Porta Voz;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jornal semanal, circulação regional: </a:t>
            </a:r>
            <a:r>
              <a:rPr lang="pt-BR" sz="1400" dirty="0" err="1">
                <a:solidFill>
                  <a:prstClr val="black"/>
                </a:solidFill>
                <a:latin typeface="Arial" panose="020B0604020202020204" pitchFamily="34" charset="0"/>
                <a:ea typeface="Calibri"/>
                <a:cs typeface="Arial" panose="020B0604020202020204" pitchFamily="34" charset="0"/>
              </a:rPr>
              <a:t>Jumbinho</a:t>
            </a:r>
            <a:r>
              <a:rPr lang="pt-BR" sz="1400" dirty="0">
                <a:solidFill>
                  <a:prstClr val="black"/>
                </a:solidFill>
                <a:latin typeface="Arial" panose="020B0604020202020204" pitchFamily="34" charset="0"/>
                <a:ea typeface="Calibri"/>
                <a:cs typeface="Arial" panose="020B0604020202020204" pitchFamily="34" charset="0"/>
              </a:rPr>
              <a:t>;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jornal mensal: </a:t>
            </a:r>
            <a:r>
              <a:rPr lang="pt-BR" sz="1400" dirty="0">
                <a:solidFill>
                  <a:prstClr val="black"/>
                </a:solidFill>
                <a:latin typeface="Arial" panose="020B0604020202020204" pitchFamily="34" charset="0"/>
                <a:ea typeface="Calibri"/>
                <a:cs typeface="Arial" panose="020B0604020202020204" pitchFamily="34" charset="0"/>
              </a:rPr>
              <a:t>Gazeta Universitária;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jornal quinzenal, circulação regional: </a:t>
            </a:r>
            <a:r>
              <a:rPr lang="pt-BR" sz="1400" dirty="0">
                <a:solidFill>
                  <a:prstClr val="black"/>
                </a:solidFill>
                <a:latin typeface="Arial" panose="020B0604020202020204" pitchFamily="34" charset="0"/>
                <a:ea typeface="Calibri"/>
                <a:cs typeface="Arial" panose="020B0604020202020204" pitchFamily="34" charset="0"/>
              </a:rPr>
              <a:t>Estado Mineiro; </a:t>
            </a:r>
            <a:endParaRPr lang="pt-BR" sz="1400" dirty="0" smtClean="0">
              <a:solidFill>
                <a:prstClr val="black"/>
              </a:solidFill>
              <a:latin typeface="Arial" panose="020B0604020202020204" pitchFamily="34" charset="0"/>
              <a:ea typeface="Calibri"/>
              <a:cs typeface="Arial" panose="020B0604020202020204" pitchFamily="34" charset="0"/>
            </a:endParaRP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02 revistas bimestrais: </a:t>
            </a:r>
            <a:r>
              <a:rPr lang="pt-BR" sz="1400" dirty="0" err="1">
                <a:solidFill>
                  <a:prstClr val="black"/>
                </a:solidFill>
                <a:latin typeface="Arial" panose="020B0604020202020204" pitchFamily="34" charset="0"/>
                <a:ea typeface="Calibri"/>
                <a:cs typeface="Arial" panose="020B0604020202020204" pitchFamily="34" charset="0"/>
              </a:rPr>
              <a:t>JM</a:t>
            </a:r>
            <a:r>
              <a:rPr lang="pt-BR" sz="1400" dirty="0">
                <a:solidFill>
                  <a:prstClr val="black"/>
                </a:solidFill>
                <a:latin typeface="Arial" panose="020B0604020202020204" pitchFamily="34" charset="0"/>
                <a:ea typeface="Calibri"/>
                <a:cs typeface="Arial" panose="020B0604020202020204" pitchFamily="34" charset="0"/>
              </a:rPr>
              <a:t> Magazine, Meio Ambiente e Turismo;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01 revista anual: </a:t>
            </a:r>
            <a:r>
              <a:rPr lang="pt-BR" sz="1400" dirty="0">
                <a:solidFill>
                  <a:prstClr val="black"/>
                </a:solidFill>
                <a:latin typeface="Arial" panose="020B0604020202020204" pitchFamily="34" charset="0"/>
                <a:ea typeface="Calibri"/>
                <a:cs typeface="Arial" panose="020B0604020202020204" pitchFamily="34" charset="0"/>
              </a:rPr>
              <a:t>Negócio Fechado;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04 rádios AM: </a:t>
            </a:r>
            <a:r>
              <a:rPr lang="pt-BR" sz="1400" dirty="0">
                <a:solidFill>
                  <a:prstClr val="black"/>
                </a:solidFill>
                <a:latin typeface="Arial" panose="020B0604020202020204" pitchFamily="34" charset="0"/>
                <a:ea typeface="Calibri"/>
                <a:cs typeface="Arial" panose="020B0604020202020204" pitchFamily="34" charset="0"/>
              </a:rPr>
              <a:t>Rádio Difusora, Rádio 7 Colinas, Rádio Sociedade e Rádio Uberaba;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06 rádios FM: </a:t>
            </a:r>
            <a:r>
              <a:rPr lang="pt-BR" sz="1400" dirty="0">
                <a:solidFill>
                  <a:prstClr val="black"/>
                </a:solidFill>
                <a:latin typeface="Arial" panose="020B0604020202020204" pitchFamily="34" charset="0"/>
                <a:ea typeface="Calibri"/>
                <a:cs typeface="Arial" panose="020B0604020202020204" pitchFamily="34" charset="0"/>
              </a:rPr>
              <a:t>Rádio 7 Colinas, Rádio Universitária, </a:t>
            </a:r>
            <a:r>
              <a:rPr lang="pt-BR" sz="1400" dirty="0" err="1">
                <a:solidFill>
                  <a:prstClr val="black"/>
                </a:solidFill>
                <a:latin typeface="Arial" panose="020B0604020202020204" pitchFamily="34" charset="0"/>
                <a:ea typeface="Calibri"/>
                <a:cs typeface="Arial" panose="020B0604020202020204" pitchFamily="34" charset="0"/>
              </a:rPr>
              <a:t>Súper</a:t>
            </a:r>
            <a:r>
              <a:rPr lang="pt-BR" sz="1400" dirty="0">
                <a:solidFill>
                  <a:prstClr val="black"/>
                </a:solidFill>
                <a:latin typeface="Arial" panose="020B0604020202020204" pitchFamily="34" charset="0"/>
                <a:ea typeface="Calibri"/>
                <a:cs typeface="Arial" panose="020B0604020202020204" pitchFamily="34" charset="0"/>
              </a:rPr>
              <a:t> Som, Rádio Evangélica, Rádio Zebu e Rádio Metropolitana;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05 rádios comunitárias: </a:t>
            </a:r>
            <a:r>
              <a:rPr lang="pt-BR" sz="1400" dirty="0">
                <a:solidFill>
                  <a:prstClr val="black"/>
                </a:solidFill>
                <a:latin typeface="Arial" panose="020B0604020202020204" pitchFamily="34" charset="0"/>
                <a:ea typeface="Calibri"/>
                <a:cs typeface="Arial" panose="020B0604020202020204" pitchFamily="34" charset="0"/>
              </a:rPr>
              <a:t>Terra FM, Difusora, Mundial, Mulher e Metropolitana;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03 geradoras de televisão: </a:t>
            </a:r>
            <a:r>
              <a:rPr lang="pt-BR" sz="1400" dirty="0">
                <a:solidFill>
                  <a:prstClr val="black"/>
                </a:solidFill>
                <a:latin typeface="Arial" panose="020B0604020202020204" pitchFamily="34" charset="0"/>
                <a:ea typeface="Calibri"/>
                <a:cs typeface="Arial" panose="020B0604020202020204" pitchFamily="34" charset="0"/>
              </a:rPr>
              <a:t>TV Presença (Rede Bandeirantes), TV Universitária (Rede Minas), TV Câmara e Rede Integração (Rede Globo); </a:t>
            </a:r>
          </a:p>
          <a:p>
            <a:pPr marL="342900" lvl="0" indent="-342900">
              <a:lnSpc>
                <a:spcPct val="150000"/>
              </a:lnSpc>
              <a:buFont typeface="Wingdings"/>
              <a:buChar char=""/>
              <a:tabLst>
                <a:tab pos="449580" algn="l"/>
              </a:tabLst>
            </a:pPr>
            <a:r>
              <a:rPr lang="pt-BR" sz="1400" b="1" dirty="0" smtClean="0">
                <a:solidFill>
                  <a:prstClr val="black"/>
                </a:solidFill>
                <a:latin typeface="Arial" panose="020B0604020202020204" pitchFamily="34" charset="0"/>
                <a:ea typeface="Calibri"/>
                <a:cs typeface="Arial" panose="020B0604020202020204" pitchFamily="34" charset="0"/>
              </a:rPr>
              <a:t> </a:t>
            </a:r>
            <a:r>
              <a:rPr lang="pt-BR" sz="1400" b="1" dirty="0">
                <a:solidFill>
                  <a:prstClr val="black"/>
                </a:solidFill>
                <a:latin typeface="Arial" panose="020B0604020202020204" pitchFamily="34" charset="0"/>
                <a:ea typeface="Calibri"/>
                <a:cs typeface="Arial" panose="020B0604020202020204" pitchFamily="34" charset="0"/>
              </a:rPr>
              <a:t>06 repetidoras: </a:t>
            </a:r>
            <a:r>
              <a:rPr lang="pt-BR" sz="1400" dirty="0">
                <a:solidFill>
                  <a:prstClr val="black"/>
                </a:solidFill>
                <a:latin typeface="Arial" panose="020B0604020202020204" pitchFamily="34" charset="0"/>
                <a:ea typeface="Calibri"/>
                <a:cs typeface="Arial" panose="020B0604020202020204" pitchFamily="34" charset="0"/>
              </a:rPr>
              <a:t>TV Paranaíba (Rede Record), Rede TV, TV Alterosa (SBT), rede Vida (UHF), TV </a:t>
            </a:r>
            <a:r>
              <a:rPr lang="pt-BR" sz="1400" dirty="0" err="1">
                <a:solidFill>
                  <a:prstClr val="black"/>
                </a:solidFill>
                <a:latin typeface="Arial" panose="020B0604020202020204" pitchFamily="34" charset="0"/>
                <a:ea typeface="Calibri"/>
                <a:cs typeface="Arial" panose="020B0604020202020204" pitchFamily="34" charset="0"/>
              </a:rPr>
              <a:t>Assembléia</a:t>
            </a:r>
            <a:r>
              <a:rPr lang="pt-BR" sz="1400" dirty="0">
                <a:solidFill>
                  <a:prstClr val="black"/>
                </a:solidFill>
                <a:latin typeface="Arial" panose="020B0604020202020204" pitchFamily="34" charset="0"/>
                <a:ea typeface="Calibri"/>
                <a:cs typeface="Arial" panose="020B0604020202020204" pitchFamily="34" charset="0"/>
              </a:rPr>
              <a:t>, e Canção Nova.</a:t>
            </a:r>
            <a:endParaRPr lang="pt-BR" sz="1400" dirty="0">
              <a:solidFill>
                <a:prstClr val="black"/>
              </a:solidFill>
              <a:latin typeface="Arial" panose="020B0604020202020204" pitchFamily="34" charset="0"/>
              <a:cs typeface="Arial" panose="020B0604020202020204" pitchFamily="34" charset="0"/>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URBANA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4719" y="4969565"/>
            <a:ext cx="3854788" cy="2574004"/>
          </a:xfrm>
          <a:prstGeom prst="rect">
            <a:avLst/>
          </a:prstGeom>
          <a:noFill/>
          <a:ln>
            <a:noFill/>
          </a:ln>
          <a:effectLst>
            <a:softEdge rad="317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811198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1439132"/>
            <a:ext cx="12038552" cy="7525137"/>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Infraestrutura viária, logística e de transporte</a:t>
            </a: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transporte público de Uberaba é prestado sob contato de concessão </a:t>
            </a:r>
            <a:r>
              <a:rPr lang="pt-BR" sz="1400" dirty="0" smtClean="0">
                <a:latin typeface="Arial"/>
                <a:ea typeface="Times New Roman"/>
                <a:cs typeface="Times New Roman"/>
              </a:rPr>
              <a:t>pela Líder </a:t>
            </a:r>
            <a:r>
              <a:rPr lang="pt-BR" sz="1400" dirty="0" err="1">
                <a:latin typeface="Arial"/>
                <a:ea typeface="Times New Roman"/>
                <a:cs typeface="Times New Roman"/>
              </a:rPr>
              <a:t>Ltda</a:t>
            </a:r>
            <a:r>
              <a:rPr lang="pt-BR" sz="1400" dirty="0">
                <a:latin typeface="Arial"/>
                <a:ea typeface="Times New Roman"/>
                <a:cs typeface="Times New Roman"/>
              </a:rPr>
              <a:t> e a Viação Piracicabana </a:t>
            </a:r>
            <a:r>
              <a:rPr lang="pt-BR" sz="1400" dirty="0" smtClean="0">
                <a:latin typeface="Arial"/>
                <a:ea typeface="Times New Roman"/>
                <a:cs typeface="Times New Roman"/>
              </a:rPr>
              <a:t>Ltda. </a:t>
            </a:r>
            <a:r>
              <a:rPr lang="pt-BR" sz="1400" dirty="0" smtClean="0">
                <a:latin typeface="Arial"/>
                <a:ea typeface="Calibri"/>
                <a:cs typeface="Times New Roman"/>
              </a:rPr>
              <a:t>A empresa Líder possui uma </a:t>
            </a:r>
            <a:r>
              <a:rPr lang="pt-BR" sz="1400" dirty="0">
                <a:latin typeface="Arial"/>
                <a:ea typeface="Calibri"/>
                <a:cs typeface="Times New Roman"/>
              </a:rPr>
              <a:t>frota de 71 ônibus sendo estes 28 adaptados com elevadores para deficientes físicos e a empresa Piracicabana possui uma frota de 64 ônibus adaptados com elevadores para deficientes físicos e 7 micro-ônibus. As frotas das empresas estão divididas em 37 linhas, sendo elas 15 diametrais, 7 radiais, 6 distritais. 4 rurais, 4 circulares e 1 perimetral.</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Calibri"/>
                <a:cs typeface="Times New Roman"/>
              </a:rPr>
              <a:t>O município está em uma região privilegiada, pois está na região central, próxima aos grandes centros do país, distando apenas a 490 km da cidade de São Paulo/SP, 569 km do porto de Santos/SP, 494 km de Belo Horizonte/MG, 530 km de Brasília/DF e 477 km de </a:t>
            </a:r>
            <a:r>
              <a:rPr lang="pt-BR" sz="1400" dirty="0" smtClean="0">
                <a:latin typeface="Arial"/>
                <a:ea typeface="Calibri"/>
                <a:cs typeface="Times New Roman"/>
              </a:rPr>
              <a:t>Goiânia/GO. A malha rodoviária de Uberaba é constituída pelas rodovias: </a:t>
            </a:r>
            <a:r>
              <a:rPr lang="pt-BR" sz="1400" b="1" dirty="0" smtClean="0">
                <a:latin typeface="Arial"/>
                <a:ea typeface="Calibri"/>
                <a:cs typeface="Times New Roman"/>
              </a:rPr>
              <a:t>BR-050, BR-262 e BR-464.</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Calibri"/>
                <a:cs typeface="Times New Roman"/>
              </a:rPr>
              <a:t>O Governo do Estado irá contemplar as rodovias estaduais com o </a:t>
            </a:r>
            <a:r>
              <a:rPr lang="pt-BR" sz="1400" b="1" dirty="0" err="1">
                <a:latin typeface="Arial"/>
                <a:ea typeface="Calibri"/>
                <a:cs typeface="Times New Roman"/>
              </a:rPr>
              <a:t>ProMG</a:t>
            </a:r>
            <a:r>
              <a:rPr lang="pt-BR" sz="1400" b="1" dirty="0">
                <a:latin typeface="Arial"/>
                <a:ea typeface="Calibri"/>
                <a:cs typeface="Times New Roman"/>
              </a:rPr>
              <a:t>-Pleno, </a:t>
            </a:r>
            <a:r>
              <a:rPr lang="pt-BR" sz="1400" dirty="0">
                <a:latin typeface="Arial"/>
                <a:ea typeface="Calibri"/>
                <a:cs typeface="Times New Roman"/>
              </a:rPr>
              <a:t>o Programa de Recuperação e Manutenção Rodoviária do Estado de Minas Gerais, através de um novo conceito de gestão de contratos busca atingir e manter padrões de desempenho elevados e previamente definidos, assegurando condições satisfatórias de segurança e trafegabilidade. Por meio do programa estão previstas intervenções nas rodovias estaduais de acesso à Uberaba</a:t>
            </a:r>
            <a:r>
              <a:rPr lang="pt-BR" sz="1400" dirty="0" smtClean="0">
                <a:latin typeface="Arial"/>
                <a:ea typeface="Calibri"/>
                <a:cs typeface="Times New Roman"/>
              </a:rPr>
              <a:t>.</a:t>
            </a: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Calibri"/>
              </a:rPr>
              <a:t>A empresa </a:t>
            </a:r>
            <a:r>
              <a:rPr lang="pt-BR" sz="1400" dirty="0" err="1">
                <a:latin typeface="Arial"/>
                <a:ea typeface="Calibri"/>
              </a:rPr>
              <a:t>UBERCON</a:t>
            </a:r>
            <a:r>
              <a:rPr lang="pt-BR" sz="1400" dirty="0">
                <a:latin typeface="Arial"/>
                <a:ea typeface="Calibri"/>
              </a:rPr>
              <a:t> - Uberaba Concessões Ltda. administra o Terminal Rodoviário de Uberaba </a:t>
            </a:r>
            <a:r>
              <a:rPr lang="pt-BR" sz="1400" dirty="0">
                <a:latin typeface="Arial"/>
                <a:ea typeface="Calibri"/>
                <a:cs typeface="Times New Roman"/>
              </a:rPr>
              <a:t>“</a:t>
            </a:r>
            <a:r>
              <a:rPr lang="pt-BR" sz="1400" dirty="0" err="1">
                <a:latin typeface="Arial"/>
                <a:ea typeface="Calibri"/>
                <a:cs typeface="Times New Roman"/>
              </a:rPr>
              <a:t>Jurandyr</a:t>
            </a:r>
            <a:r>
              <a:rPr lang="pt-BR" sz="1400" dirty="0">
                <a:latin typeface="Arial"/>
                <a:ea typeface="Calibri"/>
                <a:cs typeface="Times New Roman"/>
              </a:rPr>
              <a:t> Cordeiro”. O município é servido por 21 linhas de ônibus intermunicipais, 33 interestaduais e 2 internacionais, o fluxo diário no terminal é de 2.300 embarques e desembarques de passageiros, divididos em 17 empresas de transporte</a:t>
            </a:r>
            <a:r>
              <a:rPr lang="pt-BR" sz="1400" dirty="0" smtClean="0">
                <a:latin typeface="Arial"/>
                <a:ea typeface="Calibri"/>
                <a:cs typeface="Times New Roman"/>
              </a:rPr>
              <a:t>.</a:t>
            </a: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Ferrovia Centro Atlântica – </a:t>
            </a:r>
            <a:r>
              <a:rPr lang="pt-BR" sz="1400" dirty="0" err="1">
                <a:latin typeface="Arial"/>
                <a:ea typeface="Times New Roman"/>
                <a:cs typeface="Times New Roman"/>
              </a:rPr>
              <a:t>FCA</a:t>
            </a:r>
            <a:r>
              <a:rPr lang="pt-BR" sz="1400" dirty="0">
                <a:latin typeface="Arial"/>
                <a:ea typeface="Times New Roman"/>
                <a:cs typeface="Times New Roman"/>
              </a:rPr>
              <a:t>, concessionária do transporte ferroviária possui uma malha ferrovia no município, por onde são transportados cerca de 15.000 tons/mês de fertilizantes, 45.000 tons/mês de enxofre e 10.000 tons/mês de álcool, além de produtos como grãos, açúcar, aço entre outros.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Duas empresas aéreas servem Uberaba: Air Minas e a </a:t>
            </a:r>
            <a:r>
              <a:rPr lang="pt-BR" sz="1400" dirty="0" err="1">
                <a:latin typeface="Arial"/>
                <a:ea typeface="Times New Roman"/>
                <a:cs typeface="Times New Roman"/>
              </a:rPr>
              <a:t>Trip</a:t>
            </a:r>
            <a:r>
              <a:rPr lang="pt-BR" sz="1400" dirty="0">
                <a:latin typeface="Arial"/>
                <a:ea typeface="Times New Roman"/>
                <a:cs typeface="Times New Roman"/>
              </a:rPr>
              <a:t> que interligam a cidade com mais cinco destinos. O aeroporto está localizado a 05 minutos do centro da cidade e conta com 13 voos diários, diretos para as capitais, São Paulo (Guarulhos), Brasília, Rio de Janeiro, Belo Horizonte e ainda para as cidades de Uberlândia, Araxá e Ribeirão Preto</a:t>
            </a:r>
            <a:r>
              <a:rPr lang="pt-BR" sz="1400" dirty="0" smtClean="0">
                <a:latin typeface="Arial"/>
                <a:ea typeface="Times New Roman"/>
                <a:cs typeface="Times New Roman"/>
              </a:rPr>
              <a:t>.</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780297"/>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INFRAESTRUTURA URBANA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510891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LOCALIZAÇÃO</a:t>
            </a:r>
            <a:endParaRPr lang="pt-BR" sz="2800" b="1" dirty="0"/>
          </a:p>
        </p:txBody>
      </p:sp>
      <p:sp>
        <p:nvSpPr>
          <p:cNvPr id="2" name="Retângulo 1"/>
          <p:cNvSpPr/>
          <p:nvPr/>
        </p:nvSpPr>
        <p:spPr>
          <a:xfrm>
            <a:off x="263944" y="1307153"/>
            <a:ext cx="5947670" cy="6878806"/>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cs typeface="Times New Roman"/>
              </a:rPr>
              <a:t>O projeto do Anel Viário localiza-se no município de Uberaba, o qual situa-se na região do Triângulo Mineiro do Estado de Minas Gerais </a:t>
            </a:r>
            <a:r>
              <a:rPr lang="pt-BR" sz="1400" dirty="0" smtClean="0">
                <a:latin typeface="Arial"/>
                <a:ea typeface="Times New Roman"/>
                <a:cs typeface="Times New Roman"/>
              </a:rPr>
              <a:t>no </a:t>
            </a:r>
            <a:r>
              <a:rPr lang="pt-BR" sz="1400" dirty="0">
                <a:latin typeface="Arial"/>
                <a:ea typeface="Times New Roman"/>
                <a:cs typeface="Times New Roman"/>
              </a:rPr>
              <a:t>Bioma </a:t>
            </a:r>
            <a:r>
              <a:rPr lang="pt-BR" sz="1400" dirty="0" smtClean="0">
                <a:latin typeface="Arial"/>
                <a:ea typeface="Times New Roman"/>
                <a:cs typeface="Times New Roman"/>
              </a:rPr>
              <a:t>Cerrado.</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O município é composto pelos distritos de Ponte Alta e da Baixa e também pelos povoados de Santa Rosa, Capelinha do Barreiro e Delta. De acordo com dados do IBGE (2010), o município possui uma área	 de 4.523,957 km² e </a:t>
            </a:r>
            <a:r>
              <a:rPr lang="pt-BR" sz="1400" dirty="0" smtClean="0">
                <a:latin typeface="Arial"/>
                <a:ea typeface="Times New Roman"/>
                <a:cs typeface="Times New Roman"/>
              </a:rPr>
              <a:t>população de </a:t>
            </a:r>
            <a:r>
              <a:rPr lang="pt-BR" sz="1400" dirty="0">
                <a:latin typeface="Arial"/>
                <a:ea typeface="Times New Roman"/>
                <a:cs typeface="Times New Roman"/>
              </a:rPr>
              <a:t>295.988 habitantes.</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O projeto do Anel Viário foi desenvolvido pela Prefeitura de Uberaba e envolve a execução de quatro lotes distintos.  O Lote 1 tem 18,5 km de extensão e vai desde a BR-050, trevo sentido Uberlândia, após o Alfredo Freire, passando pela BR-262 (sentido Campo Florido) até a </a:t>
            </a:r>
            <a:r>
              <a:rPr lang="pt-BR" sz="1400" dirty="0" err="1">
                <a:latin typeface="Arial"/>
                <a:ea typeface="Times New Roman"/>
                <a:cs typeface="Times New Roman"/>
              </a:rPr>
              <a:t>MG-427</a:t>
            </a:r>
            <a:r>
              <a:rPr lang="pt-BR" sz="1400" dirty="0">
                <a:latin typeface="Arial"/>
                <a:ea typeface="Times New Roman"/>
                <a:cs typeface="Times New Roman"/>
              </a:rPr>
              <a:t> (sentido Frutal).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O </a:t>
            </a:r>
            <a:r>
              <a:rPr lang="pt-BR" sz="1400" dirty="0">
                <a:latin typeface="Arial"/>
                <a:ea typeface="Times New Roman"/>
                <a:cs typeface="Times New Roman"/>
              </a:rPr>
              <a:t>lote 2 parte da </a:t>
            </a:r>
            <a:r>
              <a:rPr lang="pt-BR" sz="1400" dirty="0" err="1">
                <a:latin typeface="Arial"/>
                <a:ea typeface="Times New Roman"/>
                <a:cs typeface="Times New Roman"/>
              </a:rPr>
              <a:t>MG-427</a:t>
            </a:r>
            <a:r>
              <a:rPr lang="pt-BR" sz="1400" dirty="0">
                <a:latin typeface="Arial"/>
                <a:ea typeface="Times New Roman"/>
                <a:cs typeface="Times New Roman"/>
              </a:rPr>
              <a:t>, cruza com a Filomena </a:t>
            </a:r>
            <a:r>
              <a:rPr lang="pt-BR" sz="1400" dirty="0" err="1">
                <a:latin typeface="Arial"/>
                <a:ea typeface="Times New Roman"/>
                <a:cs typeface="Times New Roman"/>
              </a:rPr>
              <a:t>Cartafina</a:t>
            </a:r>
            <a:r>
              <a:rPr lang="pt-BR" sz="1400" dirty="0">
                <a:latin typeface="Arial"/>
                <a:ea typeface="Times New Roman"/>
                <a:cs typeface="Times New Roman"/>
              </a:rPr>
              <a:t> (sentido Vale Fértil) e chega até a BR-050 (sentido SP) com extensão de 16 km. O Lote 3 sai da BR-050 e continua até a BR-262 (sentido Araxá) e chega à LG 798 (sentido Nova Ponte) por mais 19,5 km. E o lote 4 parte da LG 798, cruza com a estrada sentido </a:t>
            </a:r>
            <a:r>
              <a:rPr lang="pt-BR" sz="1400" dirty="0" err="1">
                <a:latin typeface="Arial"/>
                <a:ea typeface="Times New Roman"/>
                <a:cs typeface="Times New Roman"/>
              </a:rPr>
              <a:t>IFTM</a:t>
            </a:r>
            <a:r>
              <a:rPr lang="pt-BR" sz="1400" dirty="0">
                <a:latin typeface="Arial"/>
                <a:ea typeface="Times New Roman"/>
                <a:cs typeface="Times New Roman"/>
              </a:rPr>
              <a:t> (após a </a:t>
            </a:r>
            <a:r>
              <a:rPr lang="pt-BR" sz="1400" dirty="0" err="1">
                <a:latin typeface="Arial"/>
                <a:ea typeface="Times New Roman"/>
                <a:cs typeface="Times New Roman"/>
              </a:rPr>
              <a:t>Univerdecidade</a:t>
            </a:r>
            <a:r>
              <a:rPr lang="pt-BR" sz="1400" dirty="0">
                <a:latin typeface="Arial"/>
                <a:ea typeface="Times New Roman"/>
                <a:cs typeface="Times New Roman"/>
              </a:rPr>
              <a:t>) e encontra com o lote 1 na BR-050 percorrendo outros 18,5 km.</a:t>
            </a:r>
            <a:endParaRPr lang="pt-BR" sz="1400" dirty="0">
              <a:effectLst/>
              <a:latin typeface="Arial"/>
              <a:ea typeface="Times New Roman"/>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66896" y="2402106"/>
            <a:ext cx="6046904" cy="4345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 name="Imagem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6" name="Grupo 5"/>
          <p:cNvGrpSpPr/>
          <p:nvPr/>
        </p:nvGrpSpPr>
        <p:grpSpPr>
          <a:xfrm>
            <a:off x="3180522" y="349482"/>
            <a:ext cx="5804452" cy="400110"/>
            <a:chOff x="3180522" y="349482"/>
            <a:chExt cx="5804452" cy="400110"/>
          </a:xfrm>
        </p:grpSpPr>
        <p:sp>
          <p:nvSpPr>
            <p:cNvPr id="7" name="Retângulo 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956009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11995854" cy="6878806"/>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Caracterização socioeconômica dos estabelecimentos rurais</a:t>
            </a:r>
          </a:p>
          <a:p>
            <a:pPr algn="just">
              <a:lnSpc>
                <a:spcPct val="150000"/>
              </a:lnSpc>
              <a:spcAft>
                <a:spcPts val="0"/>
              </a:spcAft>
              <a:tabLst>
                <a:tab pos="540385" algn="l"/>
              </a:tabLst>
            </a:pPr>
            <a:r>
              <a:rPr lang="pt-BR" sz="1400" dirty="0" smtClean="0">
                <a:latin typeface="Arial"/>
                <a:ea typeface="Times New Roman"/>
                <a:cs typeface="Times New Roman"/>
              </a:rPr>
              <a:t>Para </a:t>
            </a:r>
            <a:r>
              <a:rPr lang="pt-BR" sz="1400" dirty="0">
                <a:latin typeface="Arial"/>
                <a:ea typeface="Times New Roman"/>
                <a:cs typeface="Times New Roman"/>
              </a:rPr>
              <a:t>minimizar o </a:t>
            </a:r>
            <a:r>
              <a:rPr lang="pt-BR" sz="1400" dirty="0" smtClean="0">
                <a:latin typeface="Arial"/>
                <a:ea typeface="Times New Roman"/>
                <a:cs typeface="Times New Roman"/>
              </a:rPr>
              <a:t>problema causado pelo aumento do fluxo de pessoas, veículos, </a:t>
            </a:r>
            <a:r>
              <a:rPr lang="pt-BR" sz="1400" dirty="0">
                <a:latin typeface="Arial"/>
                <a:ea typeface="Times New Roman"/>
                <a:cs typeface="Times New Roman"/>
              </a:rPr>
              <a:t>mercadorias, bens e serviços, entre </a:t>
            </a:r>
            <a:r>
              <a:rPr lang="pt-BR" sz="1400" dirty="0" smtClean="0">
                <a:latin typeface="Arial"/>
                <a:ea typeface="Times New Roman"/>
                <a:cs typeface="Times New Roman"/>
              </a:rPr>
              <a:t>outros, uma </a:t>
            </a:r>
            <a:r>
              <a:rPr lang="pt-BR" sz="1400" dirty="0">
                <a:latin typeface="Arial"/>
                <a:ea typeface="Times New Roman"/>
                <a:cs typeface="Times New Roman"/>
              </a:rPr>
              <a:t>alternativa é a construção do anel viário, que além de “desafogar” o trânsito, dará condições de planejamento das questões sociais e ambientais relacionadas à ocupação do território. Este contexto assume fundamental importância para estabelecer o zoneamento do uso e ocupação do solo da sede e seu entorno imediato, onde as áreas naturais como rios, lagos, mananciais e </a:t>
            </a:r>
            <a:r>
              <a:rPr lang="pt-BR" sz="1400" dirty="0" err="1">
                <a:latin typeface="Arial"/>
                <a:ea typeface="Times New Roman"/>
                <a:cs typeface="Times New Roman"/>
              </a:rPr>
              <a:t>APAs</a:t>
            </a:r>
            <a:r>
              <a:rPr lang="pt-BR" sz="1400" dirty="0">
                <a:latin typeface="Arial"/>
                <a:ea typeface="Times New Roman"/>
                <a:cs typeface="Times New Roman"/>
              </a:rPr>
              <a:t> receberão um aliado à preservação após o empreendimento delimitar o território de crescimento urbano</a:t>
            </a:r>
            <a:r>
              <a:rPr lang="pt-BR" sz="1400" dirty="0" smtClean="0">
                <a:latin typeface="Arial"/>
                <a:ea typeface="Times New Roman"/>
                <a:cs typeface="Times New Roman"/>
              </a:rPr>
              <a:t>.</a:t>
            </a: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Para a análise que se pretende, foi considerada como ADA/AID do Meio Socioeconômico o conjunto do território das propriedades rurais onde o traçado será inserido, visando caracterizar de forma mais abrangente a inserção do empreendimento e suas implicações sobre os estabelecimentos rurais ali presentes, em termos de suas relações sociais, produtivas e econômicas que pautam a dinâmica dessas propriedades. </a:t>
            </a:r>
            <a:r>
              <a:rPr lang="pt-BR" sz="1400" dirty="0" smtClean="0">
                <a:latin typeface="Arial"/>
                <a:ea typeface="Times New Roman"/>
                <a:cs typeface="Times New Roman"/>
              </a:rPr>
              <a:t>Assim </a:t>
            </a:r>
            <a:r>
              <a:rPr lang="pt-BR" sz="1400" dirty="0">
                <a:latin typeface="Arial"/>
                <a:ea typeface="Times New Roman"/>
                <a:cs typeface="Times New Roman"/>
              </a:rPr>
              <a:t>foram pesquisados diretamente 20 estabelecimentos rurais no período compreendido entre os dias 26 de dezembro 2013 e 06 de janeiro de 2014. A implantação do Anel Viário de Uberaba atingirá 43 propriedades rurais localizadas integralmente em </a:t>
            </a:r>
            <a:r>
              <a:rPr lang="pt-BR" sz="1400" dirty="0" smtClean="0">
                <a:latin typeface="Arial"/>
                <a:ea typeface="Times New Roman"/>
                <a:cs typeface="Times New Roman"/>
              </a:rPr>
              <a:t>terras </a:t>
            </a:r>
            <a:r>
              <a:rPr lang="pt-BR" sz="1400" dirty="0">
                <a:latin typeface="Arial"/>
                <a:ea typeface="Times New Roman"/>
                <a:cs typeface="Times New Roman"/>
              </a:rPr>
              <a:t>desse município, de acordo com o projeto básico de engenharia.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As práticas agrícolas predominantes dos imóveis rurais em questão envolvem as monoculturas temporárias, principalmente com cultivos expressivos de cana, soja e sorgo, desenvolvidos principalmente de forma mecanizada. Em relação à pecuária, as principais atividades são corte, leite e manipulação </a:t>
            </a:r>
            <a:r>
              <a:rPr lang="pt-BR" sz="1400" dirty="0" smtClean="0">
                <a:latin typeface="Arial"/>
                <a:ea typeface="Times New Roman"/>
                <a:cs typeface="Times New Roman"/>
              </a:rPr>
              <a:t>genética.</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A natureza da pesquisa desenvolvida amparou-se sobre critérios metodológicos que priorizaram informações sobre as propriedades (matrículas de registro),o que permite que um proprietário possa responder por mais de uma propriedade sob sua posse, caso seja impactada pelo empreendimento do anel viário. Desse modo, a interpretação dos dados </a:t>
            </a:r>
            <a:r>
              <a:rPr lang="pt-BR" sz="1400" dirty="0" smtClean="0">
                <a:latin typeface="Arial"/>
                <a:ea typeface="Times New Roman"/>
                <a:cs typeface="Times New Roman"/>
              </a:rPr>
              <a:t>apresentados </a:t>
            </a:r>
            <a:r>
              <a:rPr lang="pt-BR" sz="1400" dirty="0">
                <a:latin typeface="Arial"/>
                <a:ea typeface="Times New Roman"/>
                <a:cs typeface="Times New Roman"/>
              </a:rPr>
              <a:t>deve tomar por passe essa unidade de análise, ou seja, os estabelecimentos rurais.</a:t>
            </a: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AID/ADA – ESTABELECIMENTOS RURAIS INTERCEPTADOS PELO TRAÇADO DO ANEL VIÁRIO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4356453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12038552" cy="4616648"/>
          </a:xfrm>
          <a:prstGeom prst="rect">
            <a:avLst/>
          </a:prstGeom>
        </p:spPr>
        <p:txBody>
          <a:bodyPr wrap="square" numCol="3"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a:latin typeface="Arial"/>
                <a:ea typeface="Times New Roman"/>
                <a:cs typeface="Times New Roman"/>
              </a:rPr>
              <a:t>Caracterização socioeconômica dos estabelecimentos </a:t>
            </a:r>
            <a:r>
              <a:rPr lang="pt-BR" sz="1400" b="1" dirty="0" smtClean="0">
                <a:latin typeface="Arial"/>
                <a:ea typeface="Times New Roman"/>
                <a:cs typeface="Times New Roman"/>
              </a:rPr>
              <a:t>rurais</a:t>
            </a:r>
          </a:p>
          <a:p>
            <a:pPr algn="just">
              <a:lnSpc>
                <a:spcPct val="150000"/>
              </a:lnSpc>
              <a:spcAft>
                <a:spcPts val="0"/>
              </a:spcAft>
              <a:tabLst>
                <a:tab pos="540385" algn="l"/>
              </a:tabLst>
            </a:pPr>
            <a:endParaRPr lang="pt-BR" sz="1400" b="1"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Para </a:t>
            </a:r>
            <a:r>
              <a:rPr lang="pt-BR" sz="1400" dirty="0">
                <a:latin typeface="Arial"/>
                <a:ea typeface="Times New Roman"/>
                <a:cs typeface="Times New Roman"/>
              </a:rPr>
              <a:t>60% dos proprietários, a propriedade impactada pelo empreendimento constitui </a:t>
            </a:r>
            <a:r>
              <a:rPr lang="pt-BR" sz="1400" dirty="0" smtClean="0">
                <a:latin typeface="Arial"/>
                <a:ea typeface="Times New Roman"/>
                <a:cs typeface="Times New Roman"/>
              </a:rPr>
              <a:t>sua </a:t>
            </a:r>
            <a:r>
              <a:rPr lang="pt-BR" sz="1400" dirty="0">
                <a:latin typeface="Arial"/>
                <a:ea typeface="Times New Roman"/>
                <a:cs typeface="Times New Roman"/>
              </a:rPr>
              <a:t>principal fonte de renda, o que demonstra a importância econômica das atividades agropecuárias ali desenvolvidas.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rPr>
              <a:t>Em termos de tempo de posse do estabelecimento, 85% dos entrevistados possuem seus imóveis a mais de 10 anos, o que indica uma situação de ocupação já consolidada na região e, consequentemente, de relações produtivas, sociais e econômicas estabilizadas. </a:t>
            </a:r>
            <a:endParaRPr lang="pt-BR" sz="1400" dirty="0" smtClean="0">
              <a:latin typeface="Arial"/>
              <a:ea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Arial"/>
              </a:rPr>
              <a:t>Em função, principalmente, da proximidade com a sede municipal de </a:t>
            </a:r>
            <a:r>
              <a:rPr lang="pt-BR" sz="1400" dirty="0" err="1">
                <a:latin typeface="Arial"/>
                <a:ea typeface="Times New Roman"/>
                <a:cs typeface="Arial"/>
              </a:rPr>
              <a:t>Uberaba,em</a:t>
            </a:r>
            <a:r>
              <a:rPr lang="pt-BR" sz="1400" dirty="0">
                <a:latin typeface="Arial"/>
                <a:ea typeface="Times New Roman"/>
                <a:cs typeface="Arial"/>
              </a:rPr>
              <a:t> 80% dos imóveis não há membros da família do proprietário residindo permanentemente. Dos outros 20% (4 estabelecimentos),em três existem duas famílias e em um uma família de proprietários.</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endParaRPr>
          </a:p>
          <a:p>
            <a:pPr algn="just">
              <a:lnSpc>
                <a:spcPct val="150000"/>
              </a:lnSpc>
              <a:spcAft>
                <a:spcPts val="0"/>
              </a:spcAft>
              <a:tabLst>
                <a:tab pos="540385" algn="l"/>
              </a:tabLst>
            </a:pPr>
            <a:r>
              <a:rPr lang="pt-BR" sz="1400" dirty="0" smtClean="0">
                <a:latin typeface="Arial"/>
                <a:ea typeface="Times New Roman"/>
              </a:rPr>
              <a:t>O </a:t>
            </a:r>
            <a:r>
              <a:rPr lang="pt-BR" sz="1400" dirty="0">
                <a:latin typeface="Arial"/>
                <a:ea typeface="Times New Roman"/>
              </a:rPr>
              <a:t>número de trabalhadores permanente ocupados nas propriedades possui distribuição heterogênea. São 30% do total de propriedades que não utilizam nenhum tipo de mão de obra fixa, podendo ter trabalhadores externos em caso de arrendamento das terras para plantio de cana, soja e sorgo. Em 15% das propriedades há apenas um funcionário fixo e 45% das propriedades possuem entre dois e quatro funcionários fixos, conforme retratado no gráfico a seguir. </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SÓCIO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AID/ADA – ESTABELECIMENTOS RURAIS INTERCEPTADOS PELO TRAÇADO DO ANEL VIÁRIO  </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2006926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12038552" cy="7201972"/>
          </a:xfrm>
          <a:prstGeom prst="rect">
            <a:avLst/>
          </a:prstGeom>
        </p:spPr>
        <p:txBody>
          <a:bodyPr wrap="square" numCol="3" spcCol="720000">
            <a:spAutoFit/>
          </a:bodyPr>
          <a:lstStyle/>
          <a:p>
            <a:pPr algn="just">
              <a:lnSpc>
                <a:spcPct val="150000"/>
              </a:lnSpc>
              <a:spcAft>
                <a:spcPts val="0"/>
              </a:spcAft>
              <a:tabLst>
                <a:tab pos="540385" algn="l"/>
              </a:tabLst>
            </a:pPr>
            <a:r>
              <a:rPr lang="pt-BR" sz="1400" dirty="0">
                <a:solidFill>
                  <a:srgbClr val="000000"/>
                </a:solidFill>
                <a:latin typeface="Arial"/>
                <a:ea typeface="Times New Roman"/>
              </a:rPr>
              <a:t>A área do Anel de Uberaba, bem como sua área de influência, encontram-se originalmente inserida nos domínios do </a:t>
            </a:r>
            <a:r>
              <a:rPr lang="pt-BR" sz="1400" dirty="0" smtClean="0">
                <a:solidFill>
                  <a:srgbClr val="000000"/>
                </a:solidFill>
                <a:latin typeface="Arial"/>
                <a:ea typeface="Times New Roman"/>
              </a:rPr>
              <a:t>Cerrado. Este </a:t>
            </a:r>
            <a:r>
              <a:rPr lang="pt-BR" sz="1400" dirty="0" smtClean="0">
                <a:latin typeface="Arial"/>
                <a:ea typeface="Times New Roman"/>
              </a:rPr>
              <a:t>é </a:t>
            </a:r>
            <a:r>
              <a:rPr lang="pt-BR" sz="1400" dirty="0">
                <a:latin typeface="Arial"/>
                <a:ea typeface="Times New Roman"/>
              </a:rPr>
              <a:t>o segundo maior bioma brasileiro, se estendendo por dez estados e ocupando 21% do território nacional (Klink &amp; Machado, 2005</a:t>
            </a:r>
            <a:r>
              <a:rPr lang="pt-BR" sz="1400" dirty="0" smtClean="0">
                <a:latin typeface="Arial"/>
                <a:ea typeface="Times New Roman"/>
              </a:rPr>
              <a:t>). Em </a:t>
            </a:r>
            <a:r>
              <a:rPr lang="pt-BR" sz="1400" dirty="0">
                <a:latin typeface="Arial"/>
                <a:ea typeface="Times New Roman"/>
              </a:rPr>
              <a:t>Minas Gerais o Cerrado é a formação </a:t>
            </a:r>
            <a:r>
              <a:rPr lang="pt-BR" sz="1400" dirty="0" err="1">
                <a:latin typeface="Arial"/>
                <a:ea typeface="Times New Roman"/>
              </a:rPr>
              <a:t>vegetacional</a:t>
            </a:r>
            <a:r>
              <a:rPr lang="pt-BR" sz="1400" dirty="0">
                <a:latin typeface="Arial"/>
                <a:ea typeface="Times New Roman"/>
              </a:rPr>
              <a:t> predominante, mas seu cenário de devastação reflete preocupação, uma vez que de acordo com um recente estudo conduzido pelo Instituto Estadual de Florestas em parceria com a Universidade Federal de Lavras, apenas 19% da área do Estado encontra-se atualmente coberta pelo bioma (</a:t>
            </a:r>
            <a:r>
              <a:rPr lang="pt-BR" sz="1400" dirty="0" err="1">
                <a:latin typeface="Arial"/>
                <a:ea typeface="Times New Roman"/>
              </a:rPr>
              <a:t>Scrolfo</a:t>
            </a:r>
            <a:r>
              <a:rPr lang="pt-BR" sz="1400" dirty="0">
                <a:latin typeface="Arial"/>
                <a:ea typeface="Times New Roman"/>
              </a:rPr>
              <a:t> </a:t>
            </a:r>
            <a:r>
              <a:rPr lang="pt-BR" sz="1400" i="1" dirty="0">
                <a:latin typeface="Arial"/>
                <a:ea typeface="Times New Roman"/>
              </a:rPr>
              <a:t>et al</a:t>
            </a:r>
            <a:r>
              <a:rPr lang="pt-BR" sz="1400" dirty="0">
                <a:latin typeface="Arial"/>
                <a:ea typeface="Times New Roman"/>
              </a:rPr>
              <a:t>., 2008). </a:t>
            </a:r>
            <a:endParaRPr lang="pt-BR" sz="1400" dirty="0" smtClean="0">
              <a:latin typeface="Arial"/>
              <a:ea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a:p>
            <a:pPr algn="just">
              <a:lnSpc>
                <a:spcPct val="150000"/>
              </a:lnSpc>
              <a:spcAft>
                <a:spcPts val="0"/>
              </a:spcAft>
              <a:tabLst>
                <a:tab pos="540385" algn="l"/>
              </a:tabLst>
            </a:pPr>
            <a:r>
              <a:rPr lang="pt-BR" sz="1400" dirty="0">
                <a:solidFill>
                  <a:srgbClr val="000000"/>
                </a:solidFill>
                <a:latin typeface="Arial"/>
                <a:ea typeface="Times New Roman"/>
                <a:cs typeface="Arial"/>
              </a:rPr>
              <a:t>Importante ressaltar que nas últimas décadas a região passou por intenso processo de degradação ambiental, sendo as áreas naturais substituídas por lavouras de soja, cana e milho, além da implantação de extensas pastagens para fomentar a pecuária local. Este cenário de confronto entre diversidade botânica e supressão da vegetação nativa levou Drummond </a:t>
            </a:r>
            <a:r>
              <a:rPr lang="pt-BR" sz="1400" i="1" dirty="0">
                <a:solidFill>
                  <a:srgbClr val="000000"/>
                </a:solidFill>
                <a:latin typeface="Arial"/>
                <a:ea typeface="Times New Roman"/>
                <a:cs typeface="Arial"/>
              </a:rPr>
              <a:t>et al</a:t>
            </a:r>
            <a:r>
              <a:rPr lang="pt-BR" sz="1400" dirty="0">
                <a:solidFill>
                  <a:srgbClr val="000000"/>
                </a:solidFill>
                <a:latin typeface="Arial"/>
                <a:ea typeface="Times New Roman"/>
                <a:cs typeface="Arial"/>
              </a:rPr>
              <a:t>. (2005) e Carvalho e colaboradores (2008) a classificarem respectivamente a área de estudo como de potencial, e de importância muito alta para a conservação da flora em Minas Gerais.</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solidFill>
                <a:srgbClr val="000000"/>
              </a:solidFill>
              <a:latin typeface="Arial"/>
              <a:ea typeface="Times New Roman"/>
            </a:endParaRPr>
          </a:p>
          <a:p>
            <a:pPr algn="just">
              <a:lnSpc>
                <a:spcPct val="150000"/>
              </a:lnSpc>
              <a:spcAft>
                <a:spcPts val="0"/>
              </a:spcAft>
              <a:tabLst>
                <a:tab pos="540385" algn="l"/>
              </a:tabLst>
            </a:pPr>
            <a:r>
              <a:rPr lang="pt-BR" sz="1400" dirty="0" smtClean="0">
                <a:solidFill>
                  <a:srgbClr val="000000"/>
                </a:solidFill>
                <a:latin typeface="Arial"/>
                <a:ea typeface="Times New Roman"/>
              </a:rPr>
              <a:t>Em </a:t>
            </a:r>
            <a:r>
              <a:rPr lang="pt-BR" sz="1400" dirty="0">
                <a:solidFill>
                  <a:srgbClr val="000000"/>
                </a:solidFill>
                <a:latin typeface="Arial"/>
                <a:ea typeface="Times New Roman"/>
              </a:rPr>
              <a:t>relação às Unidades de Conservação pode-se destacar a APA do Rio </a:t>
            </a:r>
            <a:r>
              <a:rPr lang="pt-BR" sz="1400" dirty="0" smtClean="0">
                <a:solidFill>
                  <a:srgbClr val="000000"/>
                </a:solidFill>
                <a:latin typeface="Arial"/>
                <a:ea typeface="Times New Roman"/>
              </a:rPr>
              <a:t>Uberaba. </a:t>
            </a:r>
            <a:r>
              <a:rPr lang="pt-BR" sz="1400" dirty="0">
                <a:solidFill>
                  <a:srgbClr val="000000"/>
                </a:solidFill>
                <a:latin typeface="Arial"/>
                <a:ea typeface="Times New Roman"/>
                <a:cs typeface="Arial"/>
              </a:rPr>
              <a:t>A APA faz parte da região que integra a bacia do rio Uberaba, situada a montante do ponto de captação de águas da cidade de Uberaba. Parte da implantação do Anel de Uberaba está situada dentro da </a:t>
            </a:r>
            <a:r>
              <a:rPr lang="pt-BR" sz="1400" dirty="0" smtClean="0">
                <a:solidFill>
                  <a:srgbClr val="000000"/>
                </a:solidFill>
                <a:latin typeface="Arial"/>
                <a:ea typeface="Times New Roman"/>
                <a:cs typeface="Arial"/>
              </a:rPr>
              <a:t>APA, no entanto, o </a:t>
            </a:r>
            <a:r>
              <a:rPr lang="pt-BR" sz="1400" dirty="0">
                <a:solidFill>
                  <a:srgbClr val="000000"/>
                </a:solidFill>
                <a:latin typeface="Arial"/>
                <a:ea typeface="Times New Roman"/>
                <a:cs typeface="Arial"/>
              </a:rPr>
              <a:t>Conselho da APA já emitiu a Anuência para sua implantação conforme deliberação da Lei </a:t>
            </a:r>
            <a:r>
              <a:rPr lang="pt-BR" sz="1400" dirty="0" err="1">
                <a:solidFill>
                  <a:srgbClr val="000000"/>
                </a:solidFill>
                <a:latin typeface="Arial"/>
                <a:ea typeface="Times New Roman"/>
                <a:cs typeface="Arial"/>
              </a:rPr>
              <a:t>SNUC</a:t>
            </a:r>
            <a:r>
              <a:rPr lang="pt-BR" sz="1400" dirty="0">
                <a:solidFill>
                  <a:srgbClr val="000000"/>
                </a:solidFill>
                <a:latin typeface="Arial"/>
                <a:ea typeface="Times New Roman"/>
                <a:cs typeface="Arial"/>
              </a:rPr>
              <a:t> 9985/2000</a:t>
            </a:r>
            <a:r>
              <a:rPr lang="pt-BR" sz="1400" dirty="0" smtClean="0">
                <a:solidFill>
                  <a:srgbClr val="000000"/>
                </a:solidFill>
                <a:latin typeface="Arial"/>
                <a:ea typeface="Times New Roman"/>
                <a:cs typeface="Arial"/>
              </a:rPr>
              <a:t>. </a:t>
            </a:r>
            <a:r>
              <a:rPr lang="pt-BR" sz="1400" dirty="0">
                <a:latin typeface="Arial"/>
                <a:ea typeface="Times New Roman"/>
              </a:rPr>
              <a:t>No ano de 2004, a Secretaria Municipal de Meio Ambiente de Uberaba elaborou o plano de manejo da APA Rio Uberaba (</a:t>
            </a:r>
            <a:r>
              <a:rPr lang="pt-BR" sz="1400" dirty="0" err="1">
                <a:latin typeface="Arial"/>
                <a:ea typeface="Times New Roman"/>
              </a:rPr>
              <a:t>SEMAM</a:t>
            </a:r>
            <a:r>
              <a:rPr lang="pt-BR" sz="1400" dirty="0">
                <a:latin typeface="Arial"/>
                <a:ea typeface="Times New Roman"/>
              </a:rPr>
              <a:t>, 2006), tendo sido registradas 37 espécies de Angiospermas dentro de seus limites </a:t>
            </a:r>
            <a:r>
              <a:rPr lang="pt-BR" sz="1400" dirty="0" smtClean="0">
                <a:latin typeface="Arial"/>
                <a:ea typeface="Times New Roman"/>
              </a:rPr>
              <a:t>.</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Para a caracterização da vegetação, entre os dias 28 e 30 de dezembro de 2013 foram percorridos </a:t>
            </a:r>
            <a:r>
              <a:rPr lang="pt-BR" sz="1400" dirty="0" err="1">
                <a:latin typeface="Arial"/>
                <a:ea typeface="Times New Roman"/>
                <a:cs typeface="Times New Roman"/>
              </a:rPr>
              <a:t>transectos</a:t>
            </a:r>
            <a:r>
              <a:rPr lang="pt-BR" sz="1400" dirty="0">
                <a:latin typeface="Arial"/>
                <a:ea typeface="Times New Roman"/>
                <a:cs typeface="Times New Roman"/>
              </a:rPr>
              <a:t> dentro dos limites das ADA e </a:t>
            </a:r>
            <a:r>
              <a:rPr lang="pt-BR" sz="1400" dirty="0" err="1">
                <a:latin typeface="Arial"/>
                <a:ea typeface="Times New Roman"/>
                <a:cs typeface="Times New Roman"/>
              </a:rPr>
              <a:t>AII</a:t>
            </a:r>
            <a:r>
              <a:rPr lang="pt-BR" sz="1400" dirty="0">
                <a:latin typeface="Arial"/>
                <a:ea typeface="Times New Roman"/>
                <a:cs typeface="Times New Roman"/>
              </a:rPr>
              <a:t> do </a:t>
            </a:r>
            <a:r>
              <a:rPr lang="pt-BR" sz="1400" dirty="0" smtClean="0">
                <a:latin typeface="Arial"/>
                <a:ea typeface="Times New Roman"/>
                <a:cs typeface="Times New Roman"/>
              </a:rPr>
              <a:t>empreendimento. </a:t>
            </a:r>
            <a:r>
              <a:rPr lang="pt-BR" sz="1400" dirty="0" smtClean="0">
                <a:latin typeface="Arial"/>
                <a:ea typeface="Times New Roman"/>
                <a:cs typeface="Arial"/>
              </a:rPr>
              <a:t>As </a:t>
            </a:r>
            <a:r>
              <a:rPr lang="pt-BR" sz="1400" dirty="0">
                <a:latin typeface="Arial"/>
                <a:ea typeface="Times New Roman"/>
                <a:cs typeface="Arial"/>
              </a:rPr>
              <a:t>espécies presentes na área de estudo foram classificadas segundo </a:t>
            </a:r>
            <a:r>
              <a:rPr lang="pt-BR" sz="1400" dirty="0" err="1">
                <a:latin typeface="Arial"/>
                <a:ea typeface="Times New Roman"/>
                <a:cs typeface="Arial"/>
              </a:rPr>
              <a:t>Lorenzi</a:t>
            </a:r>
            <a:r>
              <a:rPr lang="pt-BR" sz="1400" dirty="0">
                <a:latin typeface="Arial"/>
                <a:ea typeface="Times New Roman"/>
                <a:cs typeface="Arial"/>
              </a:rPr>
              <a:t> (1992) e </a:t>
            </a:r>
            <a:r>
              <a:rPr lang="pt-BR" sz="1400" dirty="0" err="1">
                <a:latin typeface="Arial"/>
                <a:ea typeface="Times New Roman"/>
                <a:cs typeface="Arial"/>
              </a:rPr>
              <a:t>APGIII</a:t>
            </a:r>
            <a:r>
              <a:rPr lang="pt-BR" sz="1400" dirty="0">
                <a:latin typeface="Arial"/>
                <a:ea typeface="Times New Roman"/>
                <a:cs typeface="Arial"/>
              </a:rPr>
              <a:t> (2009), enquanto o enquadramento quanto ao endemismo foi baseado no banco de dados eletrônicos Reflora (2013). O status de conservação foi acessado mediante consulta as listas global (</a:t>
            </a:r>
            <a:r>
              <a:rPr lang="pt-BR" sz="1400" dirty="0" err="1">
                <a:latin typeface="Arial"/>
                <a:ea typeface="Times New Roman"/>
                <a:cs typeface="Arial"/>
              </a:rPr>
              <a:t>IUCN</a:t>
            </a:r>
            <a:r>
              <a:rPr lang="pt-BR" sz="1400" dirty="0">
                <a:latin typeface="Arial"/>
                <a:ea typeface="Times New Roman"/>
                <a:cs typeface="Arial"/>
              </a:rPr>
              <a:t>, 2013), nacional (</a:t>
            </a:r>
            <a:r>
              <a:rPr lang="pt-BR" sz="1400" dirty="0" err="1">
                <a:latin typeface="Arial"/>
                <a:ea typeface="Times New Roman"/>
                <a:cs typeface="Arial"/>
              </a:rPr>
              <a:t>MMA</a:t>
            </a:r>
            <a:r>
              <a:rPr lang="pt-BR" sz="1400" dirty="0">
                <a:latin typeface="Arial"/>
                <a:ea typeface="Times New Roman"/>
                <a:cs typeface="Arial"/>
              </a:rPr>
              <a:t>, 2008) e estadual (Fundação </a:t>
            </a:r>
            <a:r>
              <a:rPr lang="pt-BR" sz="1400" dirty="0" err="1">
                <a:latin typeface="Arial"/>
                <a:ea typeface="Times New Roman"/>
                <a:cs typeface="Arial"/>
              </a:rPr>
              <a:t>Biodiversitas</a:t>
            </a:r>
            <a:r>
              <a:rPr lang="pt-BR" sz="1400" dirty="0">
                <a:latin typeface="Arial"/>
                <a:ea typeface="Times New Roman"/>
                <a:cs typeface="Arial"/>
              </a:rPr>
              <a:t>, 2007) das espécies da flora ameaçadas de extinção.</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8737601" y="4710"/>
            <a:ext cx="4064000" cy="976468"/>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600" b="1" dirty="0" smtClean="0"/>
              <a:t>DIAGNÓSTICO AMBIENTAL DO MEIO BIÓTICO</a:t>
            </a:r>
            <a:endParaRPr lang="pt-BR" sz="2600" b="1" dirty="0"/>
          </a:p>
        </p:txBody>
      </p:sp>
      <p:sp>
        <p:nvSpPr>
          <p:cNvPr id="5" name="Retângulo 4"/>
          <p:cNvSpPr/>
          <p:nvPr/>
        </p:nvSpPr>
        <p:spPr>
          <a:xfrm>
            <a:off x="305016" y="981178"/>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ASPECTOS GERAIS E CONTEXTUALIZAÇÃO DA COBERTURA VEGETAL</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2716074"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8096177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ASPECTOS GERAIS E CONTEXTUALIZAÇÃO DA COBERTURA VEGETAL</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6" name="Retângulo 5"/>
          <p:cNvSpPr/>
          <p:nvPr/>
        </p:nvSpPr>
        <p:spPr>
          <a:xfrm>
            <a:off x="5824734" y="7436515"/>
            <a:ext cx="6806460" cy="646331"/>
          </a:xfrm>
          <a:prstGeom prst="rect">
            <a:avLst/>
          </a:prstGeom>
        </p:spPr>
        <p:txBody>
          <a:bodyPr wrap="square">
            <a:spAutoFit/>
          </a:bodyPr>
          <a:lstStyle/>
          <a:p>
            <a:r>
              <a:rPr lang="pt-BR" sz="1200" dirty="0" smtClean="0"/>
              <a:t>Traçado do futuro rodoanel (branco) e localização dos </a:t>
            </a:r>
            <a:r>
              <a:rPr lang="pt-BR" sz="1200" dirty="0" err="1" smtClean="0"/>
              <a:t>transectos</a:t>
            </a:r>
            <a:r>
              <a:rPr lang="pt-BR" sz="1200" dirty="0" smtClean="0"/>
              <a:t> (T) percorridos entre os dias 28 e 30 de Dezembro de 2013, visando a caracterização da vegetação presente nas áreas de influência do empreendimento</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495" y="2546682"/>
            <a:ext cx="4867275" cy="3667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24733" y="3499940"/>
            <a:ext cx="6806461" cy="3938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p:nvPr/>
        </p:nvSpPr>
        <p:spPr>
          <a:xfrm>
            <a:off x="553495" y="6202513"/>
            <a:ext cx="4867275" cy="461665"/>
          </a:xfrm>
          <a:prstGeom prst="rect">
            <a:avLst/>
          </a:prstGeom>
        </p:spPr>
        <p:txBody>
          <a:bodyPr wrap="square">
            <a:spAutoFit/>
          </a:bodyPr>
          <a:lstStyle/>
          <a:p>
            <a:r>
              <a:rPr lang="pt-BR" sz="1200" dirty="0" smtClean="0"/>
              <a:t>Realização de caminhamento visando a identificação das espécies arbóreas presentes nas áreas de influência do futuro rodoanel de Uberaba</a:t>
            </a:r>
          </a:p>
        </p:txBody>
      </p:sp>
      <p:pic>
        <p:nvPicPr>
          <p:cNvPr id="9" name="Imagem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1" name="Grupo 10"/>
          <p:cNvGrpSpPr/>
          <p:nvPr/>
        </p:nvGrpSpPr>
        <p:grpSpPr>
          <a:xfrm>
            <a:off x="3180522" y="349482"/>
            <a:ext cx="5804452" cy="400110"/>
            <a:chOff x="3180522" y="349482"/>
            <a:chExt cx="5804452" cy="400110"/>
          </a:xfrm>
        </p:grpSpPr>
        <p:sp>
          <p:nvSpPr>
            <p:cNvPr id="12" name="Retângulo 11"/>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3" name="Conector reto 12"/>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862705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33871" y="834886"/>
            <a:ext cx="12567729" cy="8766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 y="35436"/>
            <a:ext cx="852055" cy="714895"/>
          </a:xfrm>
          <a:prstGeom prst="rect">
            <a:avLst/>
          </a:prstGeom>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1876694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3242" y="842348"/>
            <a:ext cx="12394097" cy="87588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3242" y="55314"/>
            <a:ext cx="852055" cy="714895"/>
          </a:xfrm>
          <a:prstGeom prst="rect">
            <a:avLst/>
          </a:prstGeom>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7693417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4628102" cy="7201972"/>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solidFill>
                  <a:srgbClr val="000000"/>
                </a:solidFill>
                <a:latin typeface="Arial"/>
                <a:ea typeface="Times New Roman"/>
              </a:rPr>
              <a:t>Composição florística geral</a:t>
            </a:r>
          </a:p>
          <a:p>
            <a:pPr algn="just">
              <a:lnSpc>
                <a:spcPct val="150000"/>
              </a:lnSpc>
              <a:spcAft>
                <a:spcPts val="0"/>
              </a:spcAft>
              <a:tabLst>
                <a:tab pos="540385" algn="l"/>
              </a:tabLst>
            </a:pPr>
            <a:r>
              <a:rPr lang="pt-BR" sz="1400" dirty="0">
                <a:latin typeface="Arial"/>
                <a:ea typeface="Times New Roman"/>
              </a:rPr>
              <a:t>Durante a realização do presente inventário foram detectadas 106 espécies distribuídas em 23 ordens e 49 famílias </a:t>
            </a:r>
            <a:r>
              <a:rPr lang="pt-BR" sz="1400" dirty="0" smtClean="0">
                <a:latin typeface="Arial"/>
                <a:ea typeface="Times New Roman"/>
              </a:rPr>
              <a:t>botânicas.</a:t>
            </a:r>
            <a:r>
              <a:rPr lang="pt-BR" sz="1400" b="1" dirty="0">
                <a:solidFill>
                  <a:srgbClr val="000000"/>
                </a:solidFill>
                <a:latin typeface="Arial"/>
                <a:ea typeface="Times New Roman"/>
              </a:rPr>
              <a:t> </a:t>
            </a:r>
            <a:r>
              <a:rPr lang="pt-BR" sz="1400" dirty="0" smtClean="0">
                <a:latin typeface="Arial"/>
                <a:ea typeface="Times New Roman"/>
              </a:rPr>
              <a:t>Embora </a:t>
            </a:r>
            <a:r>
              <a:rPr lang="pt-BR" sz="1400" dirty="0">
                <a:latin typeface="Arial"/>
                <a:ea typeface="Times New Roman"/>
              </a:rPr>
              <a:t>não tenham sido registradas espécies endêmicas do bioma Cerrado, o angico </a:t>
            </a:r>
            <a:r>
              <a:rPr lang="pt-BR" sz="1400" i="1" dirty="0" err="1">
                <a:latin typeface="Arial"/>
                <a:ea typeface="Times New Roman"/>
              </a:rPr>
              <a:t>Anadenathera</a:t>
            </a:r>
            <a:r>
              <a:rPr lang="pt-BR" sz="1400" i="1" dirty="0">
                <a:latin typeface="Arial"/>
                <a:ea typeface="Times New Roman"/>
              </a:rPr>
              <a:t> colubrina</a:t>
            </a:r>
            <a:r>
              <a:rPr lang="pt-BR" sz="1400" dirty="0">
                <a:latin typeface="Arial"/>
                <a:ea typeface="Times New Roman"/>
              </a:rPr>
              <a:t> (</a:t>
            </a:r>
            <a:r>
              <a:rPr lang="pt-BR" sz="1400" dirty="0" err="1">
                <a:latin typeface="Arial"/>
                <a:ea typeface="Times New Roman"/>
              </a:rPr>
              <a:t>Fabaceae</a:t>
            </a:r>
            <a:r>
              <a:rPr lang="pt-BR" sz="1400" dirty="0">
                <a:latin typeface="Arial"/>
                <a:ea typeface="Times New Roman"/>
              </a:rPr>
              <a:t>) encontra-se classificado como pouco preocupante na lista vermelha da </a:t>
            </a:r>
            <a:r>
              <a:rPr lang="pt-BR" sz="1400" dirty="0" err="1">
                <a:latin typeface="Arial"/>
                <a:ea typeface="Times New Roman"/>
              </a:rPr>
              <a:t>IUCN</a:t>
            </a:r>
            <a:r>
              <a:rPr lang="pt-BR" sz="1400" dirty="0">
                <a:latin typeface="Arial"/>
                <a:ea typeface="Times New Roman"/>
              </a:rPr>
              <a:t> (</a:t>
            </a:r>
            <a:r>
              <a:rPr lang="pt-BR" sz="1400" dirty="0" err="1">
                <a:latin typeface="Arial"/>
                <a:ea typeface="Times New Roman"/>
              </a:rPr>
              <a:t>IUCN</a:t>
            </a:r>
            <a:r>
              <a:rPr lang="pt-BR" sz="1400" dirty="0">
                <a:latin typeface="Arial"/>
                <a:ea typeface="Times New Roman"/>
              </a:rPr>
              <a:t>, 2013</a:t>
            </a:r>
            <a:r>
              <a:rPr lang="pt-BR" sz="1400" dirty="0" smtClean="0">
                <a:latin typeface="Arial"/>
                <a:ea typeface="Times New Roman"/>
              </a:rPr>
              <a:t>).</a:t>
            </a:r>
          </a:p>
          <a:p>
            <a:pPr algn="just">
              <a:lnSpc>
                <a:spcPct val="150000"/>
              </a:lnSpc>
              <a:spcAft>
                <a:spcPts val="0"/>
              </a:spcAft>
              <a:tabLst>
                <a:tab pos="540385" algn="l"/>
              </a:tabLst>
            </a:pPr>
            <a:endParaRPr lang="pt-BR" sz="1400" dirty="0" smtClean="0">
              <a:latin typeface="Arial"/>
              <a:ea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solidFill>
                  <a:srgbClr val="000000"/>
                </a:solidFill>
                <a:latin typeface="Arial"/>
                <a:ea typeface="Times New Roman"/>
              </a:rPr>
              <a:t>Caracterização da </a:t>
            </a:r>
            <a:r>
              <a:rPr lang="pt-BR" sz="1400" b="1" dirty="0" err="1" smtClean="0">
                <a:solidFill>
                  <a:srgbClr val="000000"/>
                </a:solidFill>
                <a:latin typeface="Arial"/>
                <a:ea typeface="Times New Roman"/>
              </a:rPr>
              <a:t>AII</a:t>
            </a:r>
            <a:endParaRPr lang="pt-BR" sz="1400" b="1" dirty="0" smtClean="0">
              <a:solidFill>
                <a:srgbClr val="000000"/>
              </a:solidFill>
              <a:latin typeface="Arial"/>
              <a:ea typeface="Times New Roman"/>
            </a:endParaRPr>
          </a:p>
          <a:p>
            <a:pPr algn="just">
              <a:lnSpc>
                <a:spcPct val="150000"/>
              </a:lnSpc>
              <a:spcAft>
                <a:spcPts val="0"/>
              </a:spcAft>
              <a:tabLst>
                <a:tab pos="540385" algn="l"/>
              </a:tabLst>
            </a:pPr>
            <a:r>
              <a:rPr lang="pt-BR" sz="1400" dirty="0" smtClean="0">
                <a:latin typeface="Arial"/>
                <a:ea typeface="Times New Roman"/>
              </a:rPr>
              <a:t>Ainda </a:t>
            </a:r>
            <a:r>
              <a:rPr lang="pt-BR" sz="1400" dirty="0">
                <a:latin typeface="Arial"/>
                <a:ea typeface="Times New Roman"/>
              </a:rPr>
              <a:t>é possível observar trechos onde a cobertura vegetal é caracterizada pela presença de matas </a:t>
            </a:r>
            <a:r>
              <a:rPr lang="pt-BR" sz="1400" dirty="0" smtClean="0">
                <a:latin typeface="Arial"/>
                <a:ea typeface="Times New Roman"/>
              </a:rPr>
              <a:t>ciliares, veredas e </a:t>
            </a:r>
            <a:r>
              <a:rPr lang="pt-BR" sz="1400" dirty="0">
                <a:latin typeface="Arial"/>
                <a:ea typeface="Times New Roman"/>
              </a:rPr>
              <a:t>fragmentos </a:t>
            </a:r>
            <a:r>
              <a:rPr lang="pt-BR" sz="1400" dirty="0" smtClean="0">
                <a:latin typeface="Arial"/>
                <a:ea typeface="Times New Roman"/>
              </a:rPr>
              <a:t>florestais. </a:t>
            </a:r>
            <a:r>
              <a:rPr lang="pt-BR" sz="1400" dirty="0">
                <a:latin typeface="Arial"/>
                <a:ea typeface="Times New Roman"/>
                <a:cs typeface="Arial"/>
              </a:rPr>
              <a:t>Embora o tamanho reduzido e o efeito de borda de fato comprometam as funções ecológicas originalmente exercidas por estes remanescentes, é importante ressaltar que conservação das áreas naturais residuais são de grande importância para a manutenção dos representantes da fauna local, haja visto os inúmeros benefícios associados a estes tipos de fisionomias (</a:t>
            </a:r>
            <a:r>
              <a:rPr lang="pt-BR" sz="1400" dirty="0" err="1">
                <a:latin typeface="Arial"/>
                <a:ea typeface="Times New Roman"/>
                <a:cs typeface="Arial"/>
              </a:rPr>
              <a:t>Barrella</a:t>
            </a:r>
            <a:r>
              <a:rPr lang="pt-BR" sz="1400" dirty="0">
                <a:latin typeface="Arial"/>
                <a:ea typeface="Times New Roman"/>
                <a:cs typeface="Arial"/>
              </a:rPr>
              <a:t> </a:t>
            </a:r>
            <a:r>
              <a:rPr lang="pt-BR" sz="1400" i="1" dirty="0">
                <a:latin typeface="Arial"/>
                <a:ea typeface="Times New Roman"/>
                <a:cs typeface="Arial"/>
              </a:rPr>
              <a:t>et al</a:t>
            </a:r>
            <a:r>
              <a:rPr lang="pt-BR" sz="1400" dirty="0">
                <a:latin typeface="Arial"/>
                <a:ea typeface="Times New Roman"/>
                <a:cs typeface="Arial"/>
              </a:rPr>
              <a:t>., 2001; Klink &amp; Machado, 2005; </a:t>
            </a:r>
            <a:r>
              <a:rPr lang="pt-BR" sz="1400" dirty="0" err="1">
                <a:latin typeface="Arial"/>
                <a:ea typeface="Times New Roman"/>
                <a:cs typeface="Arial"/>
              </a:rPr>
              <a:t>Tonhasca</a:t>
            </a:r>
            <a:r>
              <a:rPr lang="pt-BR" sz="1400" dirty="0">
                <a:latin typeface="Arial"/>
                <a:ea typeface="Times New Roman"/>
                <a:cs typeface="Arial"/>
              </a:rPr>
              <a:t>-Jr., 2005). </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ASPECTOS GERAIS E CONTEXTUALIZAÇÃO DA COBERTURA VEGETAL</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9111" y="1814260"/>
            <a:ext cx="4347839" cy="3264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tângulo 5"/>
          <p:cNvSpPr/>
          <p:nvPr/>
        </p:nvSpPr>
        <p:spPr>
          <a:xfrm>
            <a:off x="5539111" y="5057699"/>
            <a:ext cx="4867275" cy="461665"/>
          </a:xfrm>
          <a:prstGeom prst="rect">
            <a:avLst/>
          </a:prstGeom>
        </p:spPr>
        <p:txBody>
          <a:bodyPr wrap="square">
            <a:spAutoFit/>
          </a:bodyPr>
          <a:lstStyle/>
          <a:p>
            <a:r>
              <a:rPr lang="pt-BR" sz="1200" dirty="0" smtClean="0"/>
              <a:t>Mata ciliar do rio Uberaba, no seu trecho localizado na </a:t>
            </a:r>
            <a:r>
              <a:rPr lang="pt-BR" sz="1200" dirty="0" err="1" smtClean="0"/>
              <a:t>AII</a:t>
            </a:r>
            <a:r>
              <a:rPr lang="pt-BR" sz="1200" dirty="0" smtClean="0"/>
              <a:t> do empreendimento</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447892" y="5519364"/>
            <a:ext cx="4376093" cy="3278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tângulo 7"/>
          <p:cNvSpPr/>
          <p:nvPr/>
        </p:nvSpPr>
        <p:spPr>
          <a:xfrm>
            <a:off x="7453312" y="8797484"/>
            <a:ext cx="4867275" cy="276999"/>
          </a:xfrm>
          <a:prstGeom prst="rect">
            <a:avLst/>
          </a:prstGeom>
        </p:spPr>
        <p:txBody>
          <a:bodyPr wrap="square">
            <a:spAutoFit/>
          </a:bodyPr>
          <a:lstStyle/>
          <a:p>
            <a:r>
              <a:rPr lang="pt-BR" sz="1200" dirty="0" smtClean="0"/>
              <a:t>Vereda localizada na </a:t>
            </a:r>
            <a:r>
              <a:rPr lang="pt-BR" sz="1200" dirty="0" err="1" smtClean="0"/>
              <a:t>AII</a:t>
            </a:r>
            <a:r>
              <a:rPr lang="pt-BR" sz="1200" dirty="0" smtClean="0"/>
              <a:t> do rodoanel de Uberaba</a:t>
            </a:r>
          </a:p>
        </p:txBody>
      </p:sp>
      <p:pic>
        <p:nvPicPr>
          <p:cNvPr id="9" name="Imagem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1" name="Grupo 10"/>
          <p:cNvGrpSpPr/>
          <p:nvPr/>
        </p:nvGrpSpPr>
        <p:grpSpPr>
          <a:xfrm>
            <a:off x="3180522" y="349482"/>
            <a:ext cx="5804452" cy="400110"/>
            <a:chOff x="3180522" y="349482"/>
            <a:chExt cx="5804452" cy="400110"/>
          </a:xfrm>
        </p:grpSpPr>
        <p:sp>
          <p:nvSpPr>
            <p:cNvPr id="12" name="Retângulo 11"/>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3" name="Conector reto 12"/>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4190960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3656552" cy="6232475"/>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solidFill>
                  <a:srgbClr val="000000"/>
                </a:solidFill>
                <a:latin typeface="Arial"/>
                <a:ea typeface="Times New Roman"/>
              </a:rPr>
              <a:t>Caracterização da ADA</a:t>
            </a:r>
          </a:p>
          <a:p>
            <a:pPr algn="just">
              <a:lnSpc>
                <a:spcPct val="150000"/>
              </a:lnSpc>
              <a:spcAft>
                <a:spcPts val="0"/>
              </a:spcAft>
              <a:tabLst>
                <a:tab pos="540385" algn="l"/>
              </a:tabLst>
            </a:pPr>
            <a:r>
              <a:rPr lang="pt-BR" sz="1400" dirty="0">
                <a:latin typeface="Arial"/>
                <a:ea typeface="Times New Roman"/>
              </a:rPr>
              <a:t>A </a:t>
            </a:r>
            <a:r>
              <a:rPr lang="pt-BR" sz="1400" dirty="0" smtClean="0">
                <a:latin typeface="Arial"/>
                <a:ea typeface="Times New Roman"/>
              </a:rPr>
              <a:t> ADA encontra-se </a:t>
            </a:r>
            <a:r>
              <a:rPr lang="pt-BR" sz="1400" dirty="0">
                <a:latin typeface="Arial"/>
                <a:ea typeface="Times New Roman"/>
              </a:rPr>
              <a:t>ocupada em sua maior parte, por culturas diversas </a:t>
            </a:r>
            <a:r>
              <a:rPr lang="pt-BR" sz="1400" dirty="0" smtClean="0">
                <a:latin typeface="Arial"/>
                <a:ea typeface="Times New Roman"/>
              </a:rPr>
              <a:t>e </a:t>
            </a:r>
            <a:r>
              <a:rPr lang="pt-BR" sz="1400" dirty="0">
                <a:latin typeface="Arial"/>
                <a:ea typeface="Times New Roman"/>
              </a:rPr>
              <a:t>pastagens artificiais destinadas a </a:t>
            </a:r>
            <a:r>
              <a:rPr lang="pt-BR" sz="1400" dirty="0" smtClean="0">
                <a:latin typeface="Arial"/>
                <a:ea typeface="Times New Roman"/>
              </a:rPr>
              <a:t>pecuária. </a:t>
            </a:r>
            <a:r>
              <a:rPr lang="pt-BR" sz="1400" dirty="0">
                <a:latin typeface="Arial"/>
                <a:ea typeface="Times New Roman"/>
              </a:rPr>
              <a:t>Assim como na </a:t>
            </a:r>
            <a:r>
              <a:rPr lang="pt-BR" sz="1400" dirty="0" err="1">
                <a:latin typeface="Arial"/>
                <a:ea typeface="Times New Roman"/>
              </a:rPr>
              <a:t>AII</a:t>
            </a:r>
            <a:r>
              <a:rPr lang="pt-BR" sz="1400" dirty="0">
                <a:latin typeface="Arial"/>
                <a:ea typeface="Times New Roman"/>
              </a:rPr>
              <a:t>, também se fazem presentes pequenos remanescentes de matas ciliares, veredas e fragmentos </a:t>
            </a:r>
            <a:r>
              <a:rPr lang="pt-BR" sz="1400" dirty="0" smtClean="0">
                <a:latin typeface="Arial"/>
                <a:ea typeface="Times New Roman"/>
              </a:rPr>
              <a:t>florestais.</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Para </a:t>
            </a:r>
            <a:r>
              <a:rPr lang="pt-BR" sz="1400" dirty="0">
                <a:latin typeface="Arial"/>
                <a:ea typeface="Times New Roman"/>
                <a:cs typeface="Times New Roman"/>
              </a:rPr>
              <a:t>se avaliar o impacto relativo sobre as tipologias encontradas na ADA foi realizado um mapa de uso do solo, usando como informações primordiais o Mapa da Cobertura Vegetal de Minas Gerais, 2009, disponibilizados pelo Zoneamento Ecológico Econômico – </a:t>
            </a:r>
            <a:r>
              <a:rPr lang="pt-BR" sz="1400" dirty="0" err="1">
                <a:latin typeface="Arial"/>
                <a:ea typeface="Times New Roman"/>
                <a:cs typeface="Times New Roman"/>
              </a:rPr>
              <a:t>ZEE</a:t>
            </a:r>
            <a:r>
              <a:rPr lang="pt-BR" sz="1400" dirty="0">
                <a:latin typeface="Arial"/>
                <a:ea typeface="Times New Roman"/>
                <a:cs typeface="Times New Roman"/>
              </a:rPr>
              <a:t>, MG.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pPr>
            <a:r>
              <a:rPr lang="pt-BR" sz="1400" dirty="0">
                <a:latin typeface="Arial"/>
                <a:ea typeface="Times New Roman"/>
                <a:cs typeface="Times New Roman"/>
              </a:rPr>
              <a:t>Conforme pode ser observado </a:t>
            </a:r>
            <a:r>
              <a:rPr lang="pt-BR" sz="1400" dirty="0" smtClean="0">
                <a:latin typeface="Arial"/>
                <a:ea typeface="Times New Roman"/>
                <a:cs typeface="Times New Roman"/>
              </a:rPr>
              <a:t>o </a:t>
            </a:r>
            <a:r>
              <a:rPr lang="pt-BR" sz="1400" dirty="0">
                <a:latin typeface="Arial"/>
                <a:ea typeface="Times New Roman"/>
                <a:cs typeface="Times New Roman"/>
              </a:rPr>
              <a:t>uso do solo predominante na ADA </a:t>
            </a:r>
            <a:r>
              <a:rPr lang="pt-BR" sz="1400" dirty="0" smtClean="0">
                <a:latin typeface="Arial"/>
                <a:ea typeface="Times New Roman"/>
                <a:cs typeface="Times New Roman"/>
              </a:rPr>
              <a:t>é </a:t>
            </a:r>
            <a:r>
              <a:rPr lang="pt-BR" sz="1400" dirty="0">
                <a:latin typeface="Arial"/>
                <a:ea typeface="Times New Roman"/>
                <a:cs typeface="Times New Roman"/>
              </a:rPr>
              <a:t>o uso </a:t>
            </a:r>
            <a:r>
              <a:rPr lang="pt-BR" sz="1400" dirty="0" smtClean="0">
                <a:latin typeface="Arial"/>
                <a:ea typeface="Times New Roman"/>
                <a:cs typeface="Times New Roman"/>
              </a:rPr>
              <a:t>agropecuário.</a:t>
            </a: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rPr>
              <a:t>ASPECTOS GERAIS E CONTEXTUALIZAÇÃO DA COBERTURA VEGETAL</a:t>
            </a:r>
          </a:p>
        </p:txBody>
      </p:sp>
      <p:sp>
        <p:nvSpPr>
          <p:cNvPr id="6" name="Retângulo 5"/>
          <p:cNvSpPr/>
          <p:nvPr/>
        </p:nvSpPr>
        <p:spPr>
          <a:xfrm>
            <a:off x="5019674" y="5046986"/>
            <a:ext cx="3523825" cy="461665"/>
          </a:xfrm>
          <a:prstGeom prst="rect">
            <a:avLst/>
          </a:prstGeom>
        </p:spPr>
        <p:txBody>
          <a:bodyPr wrap="square">
            <a:spAutoFit/>
          </a:bodyPr>
          <a:lstStyle/>
          <a:p>
            <a:r>
              <a:rPr lang="pt-BR" sz="1200" dirty="0" smtClean="0"/>
              <a:t>Lavoura de milho inserida dentro dos limites da ADA do empreendimento</a:t>
            </a:r>
          </a:p>
        </p:txBody>
      </p:sp>
      <p:sp>
        <p:nvSpPr>
          <p:cNvPr id="8" name="Retângulo 7"/>
          <p:cNvSpPr/>
          <p:nvPr/>
        </p:nvSpPr>
        <p:spPr>
          <a:xfrm>
            <a:off x="4975512" y="8466121"/>
            <a:ext cx="3567988" cy="461665"/>
          </a:xfrm>
          <a:prstGeom prst="rect">
            <a:avLst/>
          </a:prstGeom>
        </p:spPr>
        <p:txBody>
          <a:bodyPr wrap="square">
            <a:spAutoFit/>
          </a:bodyPr>
          <a:lstStyle/>
          <a:p>
            <a:r>
              <a:rPr lang="pt-BR" sz="1200" dirty="0" smtClean="0"/>
              <a:t>Área de pastagem localizada na ADA do futuro rodoanel de Uberaba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75511" y="2366174"/>
            <a:ext cx="3567988" cy="2680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75511" y="5789850"/>
            <a:ext cx="3555526" cy="26762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817142" y="3827312"/>
            <a:ext cx="3584287" cy="2696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etângulo 11"/>
          <p:cNvSpPr/>
          <p:nvPr/>
        </p:nvSpPr>
        <p:spPr>
          <a:xfrm>
            <a:off x="8817142" y="6514293"/>
            <a:ext cx="3567988" cy="461665"/>
          </a:xfrm>
          <a:prstGeom prst="rect">
            <a:avLst/>
          </a:prstGeom>
        </p:spPr>
        <p:txBody>
          <a:bodyPr wrap="square">
            <a:spAutoFit/>
          </a:bodyPr>
          <a:lstStyle/>
          <a:p>
            <a:r>
              <a:rPr lang="pt-BR" sz="1200" dirty="0" smtClean="0"/>
              <a:t>Fragmento de cerrado presente na ADA do empreendimento</a:t>
            </a:r>
          </a:p>
        </p:txBody>
      </p:sp>
      <p:pic>
        <p:nvPicPr>
          <p:cNvPr id="11" name="Imagem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3" name="Grupo 12"/>
          <p:cNvGrpSpPr/>
          <p:nvPr/>
        </p:nvGrpSpPr>
        <p:grpSpPr>
          <a:xfrm>
            <a:off x="3180522" y="349482"/>
            <a:ext cx="5804452" cy="400110"/>
            <a:chOff x="3180522" y="349482"/>
            <a:chExt cx="5804452" cy="400110"/>
          </a:xfrm>
        </p:grpSpPr>
        <p:sp>
          <p:nvSpPr>
            <p:cNvPr id="14" name="Retângulo 13"/>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5" name="Conector reto 14"/>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052663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0381" y="931310"/>
            <a:ext cx="12510590" cy="86698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0381" y="72586"/>
            <a:ext cx="852055" cy="714895"/>
          </a:xfrm>
          <a:prstGeom prst="rect">
            <a:avLst/>
          </a:prstGeom>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2491761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2366174"/>
            <a:ext cx="11067002" cy="4293483"/>
          </a:xfrm>
          <a:prstGeom prst="rect">
            <a:avLst/>
          </a:prstGeom>
        </p:spPr>
        <p:txBody>
          <a:bodyPr wrap="square" numCol="2"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solidFill>
                  <a:srgbClr val="000000"/>
                </a:solidFill>
                <a:latin typeface="Arial"/>
                <a:ea typeface="Times New Roman"/>
              </a:rPr>
              <a:t>Similaridade entre dados primários e secundários</a:t>
            </a:r>
          </a:p>
          <a:p>
            <a:pPr algn="just">
              <a:lnSpc>
                <a:spcPct val="150000"/>
              </a:lnSpc>
              <a:spcAft>
                <a:spcPts val="0"/>
              </a:spcAft>
              <a:tabLst>
                <a:tab pos="540385" algn="l"/>
              </a:tabLst>
            </a:pPr>
            <a:endParaRPr lang="pt-BR" sz="1400" b="1" dirty="0" smtClean="0">
              <a:solidFill>
                <a:srgbClr val="000000"/>
              </a:solidFill>
              <a:latin typeface="Arial"/>
              <a:ea typeface="Times New Roman"/>
            </a:endParaRPr>
          </a:p>
          <a:p>
            <a:pPr algn="just">
              <a:lnSpc>
                <a:spcPct val="150000"/>
              </a:lnSpc>
              <a:spcAft>
                <a:spcPts val="0"/>
              </a:spcAft>
              <a:tabLst>
                <a:tab pos="540385" algn="l"/>
              </a:tabLst>
            </a:pPr>
            <a:r>
              <a:rPr lang="pt-BR" sz="1400" dirty="0">
                <a:latin typeface="Arial"/>
                <a:ea typeface="Times New Roman"/>
                <a:cs typeface="Arial"/>
              </a:rPr>
              <a:t>Um total de 131 espécies botânicas foi obtido considerando-se os resultados alcançados no presente estudo, e também aquele contido no Plano de Manejo APA Rio Uberaba (</a:t>
            </a:r>
            <a:r>
              <a:rPr lang="pt-BR" sz="1400" dirty="0" err="1">
                <a:latin typeface="Arial"/>
                <a:ea typeface="Times New Roman"/>
                <a:cs typeface="Arial"/>
              </a:rPr>
              <a:t>SEMAM</a:t>
            </a:r>
            <a:r>
              <a:rPr lang="pt-BR" sz="1400" dirty="0">
                <a:latin typeface="Arial"/>
                <a:ea typeface="Times New Roman"/>
                <a:cs typeface="Arial"/>
              </a:rPr>
              <a:t>, 2006). Da riqueza total constatada, 94 (71,8%) espécies foram detectadas exclusivamente por meio de dados primários, 25 (19,1%) via dados secundários, enquanto outras 12 (9,1%) se fizeram presentes em ambos os </a:t>
            </a:r>
            <a:r>
              <a:rPr lang="pt-BR" sz="1400" dirty="0" smtClean="0">
                <a:latin typeface="Arial"/>
                <a:ea typeface="Times New Roman"/>
                <a:cs typeface="Arial"/>
              </a:rPr>
              <a:t>inventários. </a:t>
            </a:r>
          </a:p>
          <a:p>
            <a:pPr algn="just">
              <a:lnSpc>
                <a:spcPct val="150000"/>
              </a:lnSpc>
              <a:spcAft>
                <a:spcPts val="0"/>
              </a:spcAft>
              <a:tabLst>
                <a:tab pos="540385" algn="l"/>
              </a:tabLst>
            </a:pPr>
            <a:endParaRPr lang="pt-BR" sz="1400" dirty="0">
              <a:effectLst/>
              <a:latin typeface="Arial"/>
              <a:ea typeface="Times New Roman"/>
              <a:cs typeface="Arial"/>
            </a:endParaRPr>
          </a:p>
          <a:p>
            <a:pPr algn="just">
              <a:lnSpc>
                <a:spcPct val="150000"/>
              </a:lnSpc>
              <a:spcAft>
                <a:spcPts val="0"/>
              </a:spcAft>
              <a:tabLst>
                <a:tab pos="540385" algn="l"/>
              </a:tabLst>
            </a:pPr>
            <a:r>
              <a:rPr lang="pt-BR" sz="1400" dirty="0">
                <a:latin typeface="Arial"/>
                <a:ea typeface="Times New Roman"/>
                <a:cs typeface="Arial"/>
              </a:rPr>
              <a:t>Considerando que a maior parte da ADA e da </a:t>
            </a:r>
            <a:r>
              <a:rPr lang="pt-BR" sz="1400" dirty="0" err="1">
                <a:latin typeface="Arial"/>
                <a:ea typeface="Times New Roman"/>
                <a:cs typeface="Arial"/>
              </a:rPr>
              <a:t>AII</a:t>
            </a:r>
            <a:r>
              <a:rPr lang="pt-BR" sz="1400" dirty="0">
                <a:latin typeface="Arial"/>
                <a:ea typeface="Times New Roman"/>
                <a:cs typeface="Arial"/>
              </a:rPr>
              <a:t> encontram-se descaracterizadas em relação às características ecológicas </a:t>
            </a:r>
            <a:r>
              <a:rPr lang="pt-BR" sz="1400" dirty="0" smtClean="0">
                <a:latin typeface="Arial"/>
                <a:ea typeface="Times New Roman"/>
                <a:cs typeface="Arial"/>
              </a:rPr>
              <a:t>originais, a </a:t>
            </a:r>
            <a:r>
              <a:rPr lang="pt-BR" sz="1400" dirty="0">
                <a:latin typeface="Arial"/>
                <a:ea typeface="Times New Roman"/>
                <a:cs typeface="Arial"/>
              </a:rPr>
              <a:t>implantação e operação do rodoanel de Uberaba não acarretará grandes prejuízo para flora local. Entretanto, ainda assim, sugere-se a elaboração de </a:t>
            </a:r>
            <a:r>
              <a:rPr lang="pt-BR" sz="1400" dirty="0" err="1">
                <a:latin typeface="Arial"/>
                <a:ea typeface="Times New Roman"/>
                <a:cs typeface="Arial"/>
              </a:rPr>
              <a:t>PTRFs</a:t>
            </a:r>
            <a:r>
              <a:rPr lang="pt-BR" sz="1400" dirty="0">
                <a:latin typeface="Arial"/>
                <a:ea typeface="Times New Roman"/>
                <a:cs typeface="Arial"/>
              </a:rPr>
              <a:t> para as intervenções em </a:t>
            </a:r>
            <a:r>
              <a:rPr lang="pt-BR" sz="1400" dirty="0" err="1">
                <a:latin typeface="Arial"/>
                <a:ea typeface="Times New Roman"/>
                <a:cs typeface="Arial"/>
              </a:rPr>
              <a:t>APPs</a:t>
            </a:r>
            <a:r>
              <a:rPr lang="pt-BR" sz="1400" dirty="0">
                <a:latin typeface="Arial"/>
                <a:ea typeface="Times New Roman"/>
                <a:cs typeface="Arial"/>
              </a:rPr>
              <a:t>, bem como a elaboração de Plano de Manejo Sustentado / Plano de Proteção para a aroeira </a:t>
            </a:r>
            <a:r>
              <a:rPr lang="pt-BR" sz="1400" i="1" dirty="0" err="1">
                <a:latin typeface="Arial"/>
                <a:ea typeface="Times New Roman"/>
                <a:cs typeface="Arial"/>
              </a:rPr>
              <a:t>Myracrodruon</a:t>
            </a:r>
            <a:r>
              <a:rPr lang="pt-BR" sz="1400" i="1" dirty="0">
                <a:latin typeface="Arial"/>
                <a:ea typeface="Times New Roman"/>
                <a:cs typeface="Arial"/>
              </a:rPr>
              <a:t> </a:t>
            </a:r>
            <a:r>
              <a:rPr lang="pt-BR" sz="1400" i="1" dirty="0" err="1">
                <a:latin typeface="Arial"/>
                <a:ea typeface="Times New Roman"/>
                <a:cs typeface="Arial"/>
              </a:rPr>
              <a:t>urundeuva</a:t>
            </a:r>
            <a:r>
              <a:rPr lang="pt-BR" sz="1400" dirty="0">
                <a:latin typeface="Arial"/>
                <a:ea typeface="Times New Roman"/>
                <a:cs typeface="Arial"/>
              </a:rPr>
              <a:t> (Portaria IBAMA nº 83 de 1991), os ipês </a:t>
            </a:r>
            <a:r>
              <a:rPr lang="pt-BR" sz="1400" i="1" dirty="0" err="1">
                <a:latin typeface="Arial"/>
                <a:ea typeface="Times New Roman"/>
                <a:cs typeface="Arial"/>
              </a:rPr>
              <a:t>Handroanthus</a:t>
            </a:r>
            <a:r>
              <a:rPr lang="pt-BR" sz="1400" i="1" dirty="0">
                <a:latin typeface="Arial"/>
                <a:ea typeface="Times New Roman"/>
                <a:cs typeface="Arial"/>
              </a:rPr>
              <a:t> </a:t>
            </a:r>
            <a:r>
              <a:rPr lang="pt-BR" sz="1400" i="1" dirty="0" err="1">
                <a:latin typeface="Arial"/>
                <a:ea typeface="Times New Roman"/>
                <a:cs typeface="Arial"/>
              </a:rPr>
              <a:t>serratifolius</a:t>
            </a:r>
            <a:r>
              <a:rPr lang="pt-BR" sz="1400" dirty="0">
                <a:latin typeface="Arial"/>
                <a:ea typeface="Times New Roman"/>
                <a:cs typeface="Arial"/>
              </a:rPr>
              <a:t> e o pequi </a:t>
            </a:r>
            <a:r>
              <a:rPr lang="pt-BR" sz="1400" i="1" dirty="0">
                <a:latin typeface="Arial"/>
                <a:ea typeface="Times New Roman"/>
                <a:cs typeface="Arial"/>
              </a:rPr>
              <a:t>H. </a:t>
            </a:r>
            <a:r>
              <a:rPr lang="pt-BR" sz="1400" i="1" dirty="0" err="1">
                <a:latin typeface="Arial"/>
                <a:ea typeface="Times New Roman"/>
                <a:cs typeface="Arial"/>
              </a:rPr>
              <a:t>ochraceus</a:t>
            </a:r>
            <a:r>
              <a:rPr lang="pt-BR" sz="1400" i="1" dirty="0">
                <a:latin typeface="Arial"/>
                <a:ea typeface="Times New Roman"/>
                <a:cs typeface="Arial"/>
              </a:rPr>
              <a:t> </a:t>
            </a:r>
            <a:r>
              <a:rPr lang="pt-BR" sz="1400" dirty="0">
                <a:latin typeface="Arial"/>
                <a:ea typeface="Times New Roman"/>
                <a:cs typeface="Arial"/>
              </a:rPr>
              <a:t>e </a:t>
            </a:r>
            <a:r>
              <a:rPr lang="pt-BR" sz="1400" i="1" dirty="0" err="1">
                <a:latin typeface="Arial"/>
                <a:ea typeface="Times New Roman"/>
                <a:cs typeface="Arial"/>
              </a:rPr>
              <a:t>Caryocar</a:t>
            </a:r>
            <a:r>
              <a:rPr lang="pt-BR" sz="1400" i="1" dirty="0">
                <a:latin typeface="Arial"/>
                <a:ea typeface="Times New Roman"/>
                <a:cs typeface="Arial"/>
              </a:rPr>
              <a:t> brasiliense </a:t>
            </a:r>
            <a:r>
              <a:rPr lang="pt-BR" sz="1400" dirty="0">
                <a:latin typeface="Arial"/>
                <a:ea typeface="Times New Roman"/>
                <a:cs typeface="Arial"/>
              </a:rPr>
              <a:t>(Lei 20.308 de </a:t>
            </a:r>
            <a:r>
              <a:rPr lang="pt-BR" sz="1400" dirty="0" err="1">
                <a:latin typeface="Arial"/>
                <a:ea typeface="Times New Roman"/>
                <a:cs typeface="Arial"/>
              </a:rPr>
              <a:t>27de</a:t>
            </a:r>
            <a:r>
              <a:rPr lang="pt-BR" sz="1400" dirty="0">
                <a:latin typeface="Arial"/>
                <a:ea typeface="Times New Roman"/>
                <a:cs typeface="Arial"/>
              </a:rPr>
              <a:t> julho de 2012).</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130516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ASPECTOS GERAIS E CONTEXTUALIZAÇÃO DA COBERTURA VEGETAL</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06080" y="5064219"/>
            <a:ext cx="4714875" cy="3190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tângulo 12"/>
          <p:cNvSpPr/>
          <p:nvPr/>
        </p:nvSpPr>
        <p:spPr>
          <a:xfrm>
            <a:off x="6653704" y="8235288"/>
            <a:ext cx="4966795" cy="646331"/>
          </a:xfrm>
          <a:prstGeom prst="rect">
            <a:avLst/>
          </a:prstGeom>
        </p:spPr>
        <p:txBody>
          <a:bodyPr wrap="square">
            <a:spAutoFit/>
          </a:bodyPr>
          <a:lstStyle/>
          <a:p>
            <a:r>
              <a:rPr lang="pt-BR" sz="1200" dirty="0" smtClean="0"/>
              <a:t>Porcentagem e valores absolutos (S + Riqueza observada) das espécies botânicas registradas exclusivamente por meio de dados primários, secundários e simultaneamente em campo e na literatura consultada</a:t>
            </a:r>
          </a:p>
        </p:txBody>
      </p:sp>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3180522" y="349482"/>
            <a:ext cx="5804452" cy="400110"/>
            <a:chOff x="3180522" y="349482"/>
            <a:chExt cx="5804452" cy="400110"/>
          </a:xfrm>
        </p:grpSpPr>
        <p:sp>
          <p:nvSpPr>
            <p:cNvPr id="9" name="Retângulo 8"/>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1" name="Conector reto 10"/>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1644422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219199"/>
            <a:ext cx="12801600" cy="8381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Imagem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3716" y="117791"/>
            <a:ext cx="1029162" cy="863492"/>
          </a:xfrm>
          <a:prstGeom prst="rect">
            <a:avLst/>
          </a:prstGeom>
        </p:spPr>
      </p:pic>
      <p:grpSp>
        <p:nvGrpSpPr>
          <p:cNvPr id="4" name="Grupo 3"/>
          <p:cNvGrpSpPr/>
          <p:nvPr/>
        </p:nvGrpSpPr>
        <p:grpSpPr>
          <a:xfrm>
            <a:off x="3180522" y="349482"/>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905599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553498" y="1672891"/>
            <a:ext cx="4396874" cy="8171468"/>
          </a:xfrm>
          <a:prstGeom prst="rect">
            <a:avLst/>
          </a:prstGeom>
        </p:spPr>
        <p:txBody>
          <a:bodyPr wrap="square" numCol="1" spcCol="720000">
            <a:spAutoFit/>
          </a:bodyPr>
          <a:lstStyle/>
          <a:p>
            <a:pPr algn="just">
              <a:lnSpc>
                <a:spcPct val="150000"/>
              </a:lnSpc>
              <a:spcAft>
                <a:spcPts val="0"/>
              </a:spcAft>
              <a:tabLst>
                <a:tab pos="540385" algn="l"/>
              </a:tabLst>
            </a:pPr>
            <a:r>
              <a:rPr lang="pt-BR" sz="1400" dirty="0" smtClean="0">
                <a:latin typeface="Arial"/>
                <a:ea typeface="Times New Roman"/>
                <a:cs typeface="Arial"/>
              </a:rPr>
              <a:t>É </a:t>
            </a:r>
            <a:r>
              <a:rPr lang="pt-BR" sz="1400" dirty="0">
                <a:latin typeface="Arial"/>
                <a:ea typeface="Times New Roman"/>
                <a:cs typeface="Arial"/>
              </a:rPr>
              <a:t>necessário inventariar os componentes da fauna, bem como caracterizar os impactos decorrentes desta atividade, de modo a promover a conservação deste </a:t>
            </a:r>
            <a:r>
              <a:rPr lang="pt-BR" sz="1400" dirty="0" smtClean="0">
                <a:latin typeface="Arial"/>
                <a:ea typeface="Times New Roman"/>
                <a:cs typeface="Arial"/>
              </a:rPr>
              <a:t>grupo.</a:t>
            </a:r>
          </a:p>
          <a:p>
            <a:pPr algn="just">
              <a:lnSpc>
                <a:spcPct val="150000"/>
              </a:lnSpc>
              <a:spcAft>
                <a:spcPts val="0"/>
              </a:spcAft>
              <a:tabLst>
                <a:tab pos="540385" algn="l"/>
              </a:tabLst>
            </a:pPr>
            <a:endParaRPr lang="pt-BR" sz="1400" dirty="0" smtClean="0">
              <a:latin typeface="Arial"/>
              <a:ea typeface="Times New Roman"/>
              <a:cs typeface="Arial"/>
            </a:endParaRPr>
          </a:p>
          <a:p>
            <a:pPr algn="just">
              <a:lnSpc>
                <a:spcPct val="150000"/>
              </a:lnSpc>
              <a:spcAft>
                <a:spcPts val="0"/>
              </a:spcAft>
              <a:tabLst>
                <a:tab pos="540385" algn="l"/>
              </a:tabLst>
            </a:pPr>
            <a:r>
              <a:rPr lang="pt-BR" sz="1400" dirty="0" smtClean="0">
                <a:latin typeface="Arial"/>
                <a:ea typeface="Times New Roman"/>
                <a:cs typeface="Arial"/>
              </a:rPr>
              <a:t>Assim caracterizou-se</a:t>
            </a:r>
            <a:r>
              <a:rPr lang="pt-BR" sz="1400" dirty="0">
                <a:solidFill>
                  <a:prstClr val="black"/>
                </a:solidFill>
                <a:latin typeface="Arial"/>
                <a:ea typeface="Times New Roman"/>
                <a:cs typeface="Arial"/>
              </a:rPr>
              <a:t> a fauna de vertebrados terrestres</a:t>
            </a:r>
            <a:r>
              <a:rPr lang="pt-BR" sz="1400" dirty="0" smtClean="0">
                <a:latin typeface="Arial"/>
                <a:ea typeface="Times New Roman"/>
                <a:cs typeface="Arial"/>
              </a:rPr>
              <a:t> </a:t>
            </a:r>
            <a:r>
              <a:rPr lang="pt-BR" sz="1400" dirty="0">
                <a:latin typeface="Arial"/>
                <a:ea typeface="Times New Roman"/>
                <a:cs typeface="Arial"/>
              </a:rPr>
              <a:t>sem a realização de coletas e capturas, mas com vistorias de campo e com ênfase nos dados disponíveis na </a:t>
            </a:r>
            <a:r>
              <a:rPr lang="pt-BR" sz="1400" dirty="0" smtClean="0">
                <a:latin typeface="Arial"/>
                <a:ea typeface="Times New Roman"/>
                <a:cs typeface="Arial"/>
              </a:rPr>
              <a:t>literatura. Paralelamente</a:t>
            </a:r>
            <a:r>
              <a:rPr lang="pt-BR" sz="1400" dirty="0">
                <a:latin typeface="Arial"/>
                <a:ea typeface="Times New Roman"/>
                <a:cs typeface="Arial"/>
              </a:rPr>
              <a:t>, entre os dias 28 e 30 de dezembro de 2013 foi realizada uma campanha de campo visando à obtenção de dados primários na </a:t>
            </a:r>
            <a:r>
              <a:rPr lang="pt-BR" sz="1400" dirty="0" smtClean="0">
                <a:latin typeface="Arial"/>
                <a:ea typeface="Times New Roman"/>
                <a:cs typeface="Arial"/>
              </a:rPr>
              <a:t>região. </a:t>
            </a:r>
            <a:r>
              <a:rPr lang="pt-BR" sz="1400" dirty="0">
                <a:latin typeface="Arial"/>
                <a:ea typeface="Times New Roman"/>
                <a:cs typeface="Arial"/>
              </a:rPr>
              <a:t>Além da instalação de duas armadilhas fotográficas do tipo </a:t>
            </a:r>
            <a:r>
              <a:rPr lang="pt-BR" sz="1400" i="1" dirty="0" err="1">
                <a:latin typeface="Arial"/>
                <a:ea typeface="Times New Roman"/>
                <a:cs typeface="Arial"/>
              </a:rPr>
              <a:t>camera</a:t>
            </a:r>
            <a:r>
              <a:rPr lang="pt-BR" sz="1400" i="1" dirty="0">
                <a:latin typeface="Arial"/>
                <a:ea typeface="Times New Roman"/>
                <a:cs typeface="Arial"/>
              </a:rPr>
              <a:t> </a:t>
            </a:r>
            <a:r>
              <a:rPr lang="pt-BR" sz="1400" i="1" dirty="0" err="1" smtClean="0">
                <a:latin typeface="Arial"/>
                <a:ea typeface="Times New Roman"/>
                <a:cs typeface="Arial"/>
              </a:rPr>
              <a:t>trap</a:t>
            </a:r>
            <a:r>
              <a:rPr lang="pt-BR" sz="1400" dirty="0" smtClean="0">
                <a:latin typeface="Arial"/>
                <a:ea typeface="Times New Roman"/>
                <a:cs typeface="Arial"/>
              </a:rPr>
              <a:t>, </a:t>
            </a:r>
            <a:r>
              <a:rPr lang="pt-BR" sz="1400" dirty="0">
                <a:latin typeface="Arial"/>
                <a:ea typeface="Times New Roman"/>
                <a:cs typeface="Arial"/>
              </a:rPr>
              <a:t>foram realizados seis </a:t>
            </a:r>
            <a:r>
              <a:rPr lang="pt-BR" sz="1400" dirty="0" smtClean="0">
                <a:latin typeface="Arial"/>
                <a:ea typeface="Times New Roman"/>
                <a:cs typeface="Arial"/>
              </a:rPr>
              <a:t>caminhamentos </a:t>
            </a:r>
            <a:r>
              <a:rPr lang="pt-BR" sz="1400" dirty="0">
                <a:latin typeface="Arial"/>
                <a:ea typeface="Times New Roman"/>
                <a:cs typeface="Arial"/>
              </a:rPr>
              <a:t>que tiveram início nas primeiras horas da manhã, e repetições no final da tarde e durante o período </a:t>
            </a:r>
            <a:r>
              <a:rPr lang="pt-BR" sz="1400" dirty="0" smtClean="0">
                <a:latin typeface="Arial"/>
                <a:ea typeface="Times New Roman"/>
                <a:cs typeface="Arial"/>
              </a:rPr>
              <a:t>noturno.</a:t>
            </a:r>
          </a:p>
          <a:p>
            <a:pPr algn="just">
              <a:lnSpc>
                <a:spcPct val="150000"/>
              </a:lnSpc>
              <a:spcAft>
                <a:spcPts val="0"/>
              </a:spcAft>
              <a:tabLst>
                <a:tab pos="540385" algn="l"/>
              </a:tabLst>
            </a:pPr>
            <a:endParaRPr lang="pt-BR" sz="1400" dirty="0">
              <a:effectLst/>
              <a:latin typeface="Arial"/>
              <a:ea typeface="Times New Roman"/>
              <a:cs typeface="Arial"/>
            </a:endParaRPr>
          </a:p>
          <a:p>
            <a:pPr algn="just">
              <a:lnSpc>
                <a:spcPct val="150000"/>
              </a:lnSpc>
              <a:spcAft>
                <a:spcPts val="0"/>
              </a:spcAft>
              <a:tabLst>
                <a:tab pos="540385" algn="l"/>
              </a:tabLst>
            </a:pPr>
            <a:r>
              <a:rPr lang="pt-BR" sz="1400" dirty="0">
                <a:latin typeface="Arial"/>
                <a:ea typeface="Times New Roman"/>
                <a:cs typeface="Arial"/>
              </a:rPr>
              <a:t>Durante a realização do presente diagnóstico foram registradas 374 espécies pertencentes a 103 famílias e 33 ordens de vertebrados </a:t>
            </a:r>
            <a:r>
              <a:rPr lang="pt-BR" sz="1400" dirty="0" smtClean="0">
                <a:latin typeface="Arial"/>
                <a:ea typeface="Times New Roman"/>
                <a:cs typeface="Arial"/>
              </a:rPr>
              <a:t>terrestres. </a:t>
            </a:r>
            <a:r>
              <a:rPr lang="pt-BR" sz="1400" dirty="0">
                <a:latin typeface="Arial"/>
                <a:ea typeface="Times New Roman"/>
                <a:cs typeface="Arial"/>
              </a:rPr>
              <a:t>Deste total, 72 espécies se fizeram de fato presentes nas áreas de influência do empreendimento, sendo suas ocorrências comprovadas por meio de registros obtidos em campo. </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effectLst/>
              <a:latin typeface="Arial"/>
              <a:ea typeface="Times New Roman"/>
              <a:cs typeface="Times New Roman"/>
            </a:endParaRPr>
          </a:p>
        </p:txBody>
      </p:sp>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61388" y="1310597"/>
            <a:ext cx="3720005" cy="2790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46646" y="5227577"/>
            <a:ext cx="3734747" cy="2812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907517" y="3041596"/>
            <a:ext cx="3783724" cy="2856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tângulo 10"/>
          <p:cNvSpPr/>
          <p:nvPr/>
        </p:nvSpPr>
        <p:spPr>
          <a:xfrm>
            <a:off x="8907517" y="5888058"/>
            <a:ext cx="3610960" cy="461665"/>
          </a:xfrm>
          <a:prstGeom prst="rect">
            <a:avLst/>
          </a:prstGeom>
        </p:spPr>
        <p:txBody>
          <a:bodyPr wrap="square">
            <a:spAutoFit/>
          </a:bodyPr>
          <a:lstStyle/>
          <a:p>
            <a:r>
              <a:rPr lang="pt-BR" sz="1200" dirty="0" smtClean="0"/>
              <a:t>Instalação de armadilha fotográfica do tipo câmera </a:t>
            </a:r>
            <a:r>
              <a:rPr lang="pt-BR" sz="1200" dirty="0" err="1" smtClean="0"/>
              <a:t>trap</a:t>
            </a:r>
            <a:r>
              <a:rPr lang="pt-BR" sz="1200" dirty="0" smtClean="0"/>
              <a:t> nas áreas de Influência</a:t>
            </a:r>
          </a:p>
        </p:txBody>
      </p:sp>
      <p:sp>
        <p:nvSpPr>
          <p:cNvPr id="12" name="Retângulo 11"/>
          <p:cNvSpPr/>
          <p:nvPr/>
        </p:nvSpPr>
        <p:spPr>
          <a:xfrm>
            <a:off x="5061388" y="8040413"/>
            <a:ext cx="3610960" cy="276999"/>
          </a:xfrm>
          <a:prstGeom prst="rect">
            <a:avLst/>
          </a:prstGeom>
        </p:spPr>
        <p:txBody>
          <a:bodyPr wrap="square">
            <a:spAutoFit/>
          </a:bodyPr>
          <a:lstStyle/>
          <a:p>
            <a:r>
              <a:rPr lang="pt-BR" sz="1200" dirty="0" smtClean="0"/>
              <a:t>Coleta de dados primários da AID</a:t>
            </a:r>
          </a:p>
        </p:txBody>
      </p:sp>
      <p:sp>
        <p:nvSpPr>
          <p:cNvPr id="14" name="Retângulo 13"/>
          <p:cNvSpPr/>
          <p:nvPr/>
        </p:nvSpPr>
        <p:spPr>
          <a:xfrm>
            <a:off x="5053904" y="4097210"/>
            <a:ext cx="3610960" cy="276999"/>
          </a:xfrm>
          <a:prstGeom prst="rect">
            <a:avLst/>
          </a:prstGeom>
        </p:spPr>
        <p:txBody>
          <a:bodyPr wrap="square">
            <a:spAutoFit/>
          </a:bodyPr>
          <a:lstStyle/>
          <a:p>
            <a:r>
              <a:rPr lang="pt-BR" sz="1200" dirty="0" smtClean="0"/>
              <a:t>Obtenção de dados primários da ADA</a:t>
            </a:r>
          </a:p>
        </p:txBody>
      </p:sp>
      <p:pic>
        <p:nvPicPr>
          <p:cNvPr id="13" name="Imagem 12"/>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5" name="Grupo 14"/>
          <p:cNvGrpSpPr/>
          <p:nvPr/>
        </p:nvGrpSpPr>
        <p:grpSpPr>
          <a:xfrm>
            <a:off x="3180522" y="349482"/>
            <a:ext cx="5804452" cy="400110"/>
            <a:chOff x="3180522" y="349482"/>
            <a:chExt cx="5804452" cy="400110"/>
          </a:xfrm>
        </p:grpSpPr>
        <p:sp>
          <p:nvSpPr>
            <p:cNvPr id="16" name="Retângulo 1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7" name="Conector reto 1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4599672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11" name="Retângulo 10"/>
          <p:cNvSpPr/>
          <p:nvPr/>
        </p:nvSpPr>
        <p:spPr>
          <a:xfrm>
            <a:off x="553495" y="6237197"/>
            <a:ext cx="5626587" cy="461665"/>
          </a:xfrm>
          <a:prstGeom prst="rect">
            <a:avLst/>
          </a:prstGeom>
        </p:spPr>
        <p:txBody>
          <a:bodyPr wrap="square">
            <a:spAutoFit/>
          </a:bodyPr>
          <a:lstStyle/>
          <a:p>
            <a:r>
              <a:rPr lang="pt-BR" sz="1200" dirty="0" smtClean="0"/>
              <a:t>Localização dos caminhamentos percorridos(C – em branco) e armadilhas fotográficas instaladas (</a:t>
            </a:r>
            <a:r>
              <a:rPr lang="pt-BR" sz="1200" dirty="0" err="1" smtClean="0"/>
              <a:t>AF</a:t>
            </a:r>
            <a:r>
              <a:rPr lang="pt-BR" sz="1200" dirty="0" smtClean="0"/>
              <a:t>) entre os dias 28 e 30 de Dezembro de 2013</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494" y="2150955"/>
            <a:ext cx="5626587" cy="39513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21325" y="2150955"/>
            <a:ext cx="4074649" cy="30413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tângulo 12"/>
          <p:cNvSpPr/>
          <p:nvPr/>
        </p:nvSpPr>
        <p:spPr>
          <a:xfrm>
            <a:off x="7042992" y="1129072"/>
            <a:ext cx="4396874" cy="1021883"/>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1: </a:t>
            </a:r>
            <a:r>
              <a:rPr lang="pt-BR" sz="1400" dirty="0" smtClean="0">
                <a:latin typeface="Arial"/>
                <a:ea typeface="Times New Roman"/>
              </a:rPr>
              <a:t>fragmento </a:t>
            </a:r>
            <a:r>
              <a:rPr lang="pt-BR" sz="1400" dirty="0">
                <a:latin typeface="Arial"/>
                <a:ea typeface="Times New Roman"/>
              </a:rPr>
              <a:t>florestal ciliar em estágio médio de </a:t>
            </a:r>
            <a:r>
              <a:rPr lang="pt-BR" sz="1400" dirty="0" smtClean="0">
                <a:latin typeface="Arial"/>
                <a:ea typeface="Times New Roman"/>
              </a:rPr>
              <a:t>regeneração, </a:t>
            </a:r>
            <a:r>
              <a:rPr lang="pt-BR" sz="1400" dirty="0">
                <a:latin typeface="Arial"/>
                <a:ea typeface="Times New Roman"/>
              </a:rPr>
              <a:t>além de trechos de pastagem e áreas cultivadas.</a:t>
            </a:r>
            <a:r>
              <a:rPr lang="pt-BR" sz="1400" b="1" dirty="0" smtClean="0">
                <a:latin typeface="Arial"/>
                <a:ea typeface="Times New Roman"/>
                <a:cs typeface="Arial"/>
              </a:rPr>
              <a:t>     </a:t>
            </a:r>
            <a:endParaRPr lang="pt-BR" sz="1400" b="1" dirty="0">
              <a:effectLst/>
              <a:latin typeface="Arial"/>
              <a:ea typeface="Times New Roman"/>
              <a:cs typeface="Times New Roman"/>
            </a:endParaRPr>
          </a:p>
        </p:txBody>
      </p:sp>
      <p:sp>
        <p:nvSpPr>
          <p:cNvPr id="16" name="Retângulo 15"/>
          <p:cNvSpPr/>
          <p:nvPr/>
        </p:nvSpPr>
        <p:spPr>
          <a:xfrm>
            <a:off x="6781061" y="5192285"/>
            <a:ext cx="4396874" cy="1345048"/>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2: </a:t>
            </a:r>
            <a:r>
              <a:rPr lang="pt-BR" sz="1400" dirty="0" smtClean="0">
                <a:latin typeface="Arial"/>
                <a:ea typeface="Times New Roman"/>
                <a:cs typeface="Arial"/>
              </a:rPr>
              <a:t>áreas </a:t>
            </a:r>
            <a:r>
              <a:rPr lang="pt-BR" sz="1400" dirty="0">
                <a:latin typeface="Arial"/>
                <a:ea typeface="Times New Roman"/>
                <a:cs typeface="Arial"/>
              </a:rPr>
              <a:t>de pastagem </a:t>
            </a:r>
            <a:r>
              <a:rPr lang="pt-BR" sz="1400" dirty="0" smtClean="0">
                <a:latin typeface="Arial"/>
                <a:ea typeface="Times New Roman"/>
                <a:cs typeface="Arial"/>
              </a:rPr>
              <a:t>e </a:t>
            </a:r>
            <a:r>
              <a:rPr lang="pt-BR" sz="1400" dirty="0">
                <a:latin typeface="Arial"/>
                <a:ea typeface="Times New Roman"/>
                <a:cs typeface="Arial"/>
              </a:rPr>
              <a:t>bordas de fragmentos florestais em estágio inicial de regeneração.</a:t>
            </a:r>
            <a:endParaRPr lang="pt-BR" sz="1400" dirty="0">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endParaRPr lang="pt-BR" sz="1400" b="1" dirty="0">
              <a:effectLst/>
              <a:latin typeface="Arial"/>
              <a:ea typeface="Times New Roman"/>
              <a:cs typeface="Times New Roman"/>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938716" y="6237197"/>
            <a:ext cx="4157258" cy="3148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Imagem 1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4" name="Grupo 13"/>
          <p:cNvGrpSpPr/>
          <p:nvPr/>
        </p:nvGrpSpPr>
        <p:grpSpPr>
          <a:xfrm>
            <a:off x="3180522" y="349482"/>
            <a:ext cx="5804452" cy="400110"/>
            <a:chOff x="3180522" y="349482"/>
            <a:chExt cx="5804452" cy="400110"/>
          </a:xfrm>
        </p:grpSpPr>
        <p:sp>
          <p:nvSpPr>
            <p:cNvPr id="15" name="Retângulo 1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8" name="Conector reto 1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2167007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3495" y="3030187"/>
            <a:ext cx="4726506" cy="3566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tângulo 14"/>
          <p:cNvSpPr/>
          <p:nvPr/>
        </p:nvSpPr>
        <p:spPr>
          <a:xfrm>
            <a:off x="553495" y="1832000"/>
            <a:ext cx="4396874" cy="1061829"/>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3: </a:t>
            </a:r>
            <a:r>
              <a:rPr lang="pt-BR" sz="1400" dirty="0">
                <a:latin typeface="Arial"/>
                <a:ea typeface="Times New Roman"/>
              </a:rPr>
              <a:t>áreas abertas, trechos de mata ciliar e bordas de fragmentos florestais nativos em estágio inicial de regeneração </a:t>
            </a:r>
            <a:r>
              <a:rPr lang="pt-BR" sz="1400" dirty="0" smtClean="0">
                <a:latin typeface="Arial"/>
                <a:ea typeface="Times New Roman"/>
              </a:rPr>
              <a:t>.</a:t>
            </a:r>
            <a:endParaRPr lang="pt-BR" sz="1400" b="1" dirty="0">
              <a:effectLst/>
              <a:latin typeface="Arial"/>
              <a:ea typeface="Times New Roman"/>
              <a:cs typeface="Times New Roman"/>
            </a:endParaRP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31434" y="3030187"/>
            <a:ext cx="4746394" cy="3566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etângulo 15"/>
          <p:cNvSpPr/>
          <p:nvPr/>
        </p:nvSpPr>
        <p:spPr>
          <a:xfrm>
            <a:off x="7191911" y="1766542"/>
            <a:ext cx="4396874" cy="1061829"/>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4: </a:t>
            </a:r>
            <a:r>
              <a:rPr lang="pt-BR" sz="1400" dirty="0">
                <a:latin typeface="Arial"/>
                <a:ea typeface="Times New Roman"/>
              </a:rPr>
              <a:t>pequena vereda isolada por pastagens e fragmentos de mata ciliar nativa em estágios inicial e médio de </a:t>
            </a:r>
            <a:r>
              <a:rPr lang="pt-BR" sz="1400" dirty="0" smtClean="0">
                <a:latin typeface="Arial"/>
                <a:ea typeface="Times New Roman"/>
              </a:rPr>
              <a:t>regeneração.</a:t>
            </a:r>
            <a:endParaRPr lang="pt-BR" sz="1400" b="1" dirty="0">
              <a:effectLst/>
              <a:latin typeface="Arial"/>
              <a:ea typeface="Times New Roman"/>
              <a:cs typeface="Times New Roman"/>
            </a:endParaRPr>
          </a:p>
        </p:txBody>
      </p:sp>
      <p:pic>
        <p:nvPicPr>
          <p:cNvPr id="8" name="Imagem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9" name="Grupo 8"/>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0086373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15" name="Retângulo 14"/>
          <p:cNvSpPr/>
          <p:nvPr/>
        </p:nvSpPr>
        <p:spPr>
          <a:xfrm>
            <a:off x="553495" y="1832000"/>
            <a:ext cx="4396874" cy="1384995"/>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5: </a:t>
            </a:r>
            <a:r>
              <a:rPr lang="pt-BR" sz="1400" dirty="0">
                <a:latin typeface="Arial"/>
                <a:ea typeface="Times New Roman"/>
              </a:rPr>
              <a:t>predominância de canaviais bordeados por pequenos e estreitos fragmentos de matas ciliares de um córrego tributário do rio Uberaba </a:t>
            </a:r>
            <a:endParaRPr lang="pt-BR" sz="1400" b="1" dirty="0">
              <a:effectLst/>
              <a:latin typeface="Arial"/>
              <a:ea typeface="Times New Roman"/>
              <a:cs typeface="Times New Roman"/>
            </a:endParaRPr>
          </a:p>
        </p:txBody>
      </p:sp>
      <p:sp>
        <p:nvSpPr>
          <p:cNvPr id="16" name="Retângulo 15"/>
          <p:cNvSpPr/>
          <p:nvPr/>
        </p:nvSpPr>
        <p:spPr>
          <a:xfrm>
            <a:off x="7191911" y="1766542"/>
            <a:ext cx="4396874" cy="1384995"/>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Caminhamento 6: </a:t>
            </a:r>
            <a:r>
              <a:rPr lang="pt-BR" sz="1400" dirty="0">
                <a:latin typeface="Arial"/>
                <a:ea typeface="Times New Roman"/>
              </a:rPr>
              <a:t>constituído basicamente por </a:t>
            </a:r>
            <a:r>
              <a:rPr lang="pt-BR" sz="1400" dirty="0" smtClean="0">
                <a:latin typeface="Arial"/>
                <a:ea typeface="Times New Roman"/>
              </a:rPr>
              <a:t>pastagens </a:t>
            </a:r>
            <a:r>
              <a:rPr lang="pt-BR" sz="1400" dirty="0">
                <a:latin typeface="Arial"/>
                <a:ea typeface="Times New Roman"/>
              </a:rPr>
              <a:t>e culturas de cana, contempla também a borda de três fragmentos de mata nativa em estágios inicial e médio de regeneração.</a:t>
            </a:r>
            <a:endParaRPr lang="pt-BR" sz="1400" b="1" dirty="0">
              <a:effectLst/>
              <a:latin typeface="Arial"/>
              <a:ea typeface="Times New Roman"/>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5682" y="3386902"/>
            <a:ext cx="5299052"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014045" y="3386902"/>
            <a:ext cx="5286375"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Imagem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9" name="Grupo 8"/>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5691067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15" name="Retângulo 14"/>
          <p:cNvSpPr/>
          <p:nvPr/>
        </p:nvSpPr>
        <p:spPr>
          <a:xfrm>
            <a:off x="553495" y="1832000"/>
            <a:ext cx="4396874" cy="4616648"/>
          </a:xfrm>
          <a:prstGeom prst="rect">
            <a:avLst/>
          </a:prstGeom>
        </p:spPr>
        <p:txBody>
          <a:bodyPr wrap="square" numCol="1" spcCol="720000">
            <a:spAutoFit/>
          </a:bodyPr>
          <a:lstStyle/>
          <a:p>
            <a:pPr algn="just">
              <a:lnSpc>
                <a:spcPct val="150000"/>
              </a:lnSpc>
              <a:spcAft>
                <a:spcPts val="0"/>
              </a:spcAft>
              <a:tabLst>
                <a:tab pos="540385" algn="l"/>
              </a:tabLst>
            </a:pPr>
            <a:r>
              <a:rPr lang="pt-BR" sz="1400" dirty="0">
                <a:latin typeface="Arial"/>
                <a:ea typeface="Times New Roman"/>
              </a:rPr>
              <a:t>Dentre os 55 anfíbios diagnosticados, apenas o sapo boi </a:t>
            </a:r>
            <a:r>
              <a:rPr lang="pt-BR" sz="1400" i="1" dirty="0" err="1">
                <a:latin typeface="Arial"/>
                <a:ea typeface="Times New Roman"/>
              </a:rPr>
              <a:t>Rhinella</a:t>
            </a:r>
            <a:r>
              <a:rPr lang="pt-BR" sz="1400" i="1" dirty="0">
                <a:latin typeface="Arial"/>
                <a:ea typeface="Times New Roman"/>
              </a:rPr>
              <a:t> </a:t>
            </a:r>
            <a:r>
              <a:rPr lang="pt-BR" sz="1400" i="1" dirty="0" err="1">
                <a:latin typeface="Arial"/>
                <a:ea typeface="Times New Roman"/>
              </a:rPr>
              <a:t>ornata</a:t>
            </a:r>
            <a:r>
              <a:rPr lang="pt-BR" sz="1400" dirty="0">
                <a:latin typeface="Arial"/>
                <a:ea typeface="Times New Roman"/>
              </a:rPr>
              <a:t> (</a:t>
            </a:r>
            <a:r>
              <a:rPr lang="pt-BR" sz="1400" dirty="0" err="1">
                <a:latin typeface="Arial"/>
                <a:ea typeface="Times New Roman"/>
              </a:rPr>
              <a:t>Bufonidae</a:t>
            </a:r>
            <a:r>
              <a:rPr lang="pt-BR" sz="1400" dirty="0">
                <a:latin typeface="Arial"/>
                <a:ea typeface="Times New Roman"/>
              </a:rPr>
              <a:t>), as pererecas </a:t>
            </a:r>
            <a:r>
              <a:rPr lang="pt-BR" sz="1400" i="1" dirty="0" err="1">
                <a:latin typeface="Arial"/>
                <a:ea typeface="Times New Roman"/>
              </a:rPr>
              <a:t>Dendropsophus</a:t>
            </a:r>
            <a:r>
              <a:rPr lang="pt-BR" sz="1400" i="1" dirty="0">
                <a:latin typeface="Arial"/>
                <a:ea typeface="Times New Roman"/>
              </a:rPr>
              <a:t> </a:t>
            </a:r>
            <a:r>
              <a:rPr lang="pt-BR" sz="1400" i="1" dirty="0" err="1">
                <a:latin typeface="Arial"/>
                <a:ea typeface="Times New Roman"/>
              </a:rPr>
              <a:t>minutus</a:t>
            </a:r>
            <a:r>
              <a:rPr lang="pt-BR" sz="1400" dirty="0">
                <a:latin typeface="Arial"/>
                <a:ea typeface="Times New Roman"/>
              </a:rPr>
              <a:t>, </a:t>
            </a:r>
            <a:r>
              <a:rPr lang="pt-BR" sz="1400" i="1" dirty="0">
                <a:latin typeface="Arial"/>
                <a:ea typeface="Times New Roman"/>
              </a:rPr>
              <a:t>D. </a:t>
            </a:r>
            <a:r>
              <a:rPr lang="pt-BR" sz="1400" i="1" dirty="0" err="1">
                <a:latin typeface="Arial"/>
                <a:ea typeface="Times New Roman"/>
              </a:rPr>
              <a:t>rubicundulus</a:t>
            </a:r>
            <a:r>
              <a:rPr lang="pt-BR" sz="1400" dirty="0">
                <a:latin typeface="Arial"/>
                <a:ea typeface="Times New Roman"/>
              </a:rPr>
              <a:t> e </a:t>
            </a:r>
            <a:r>
              <a:rPr lang="pt-BR" sz="1400" i="1" dirty="0">
                <a:latin typeface="Arial"/>
                <a:ea typeface="Times New Roman"/>
              </a:rPr>
              <a:t>D. </a:t>
            </a:r>
            <a:r>
              <a:rPr lang="pt-BR" sz="1400" i="1" dirty="0" err="1">
                <a:latin typeface="Arial"/>
                <a:ea typeface="Times New Roman"/>
              </a:rPr>
              <a:t>soaresi</a:t>
            </a:r>
            <a:r>
              <a:rPr lang="pt-BR" sz="1400" dirty="0">
                <a:latin typeface="Arial"/>
                <a:ea typeface="Times New Roman"/>
              </a:rPr>
              <a:t>, </a:t>
            </a:r>
            <a:r>
              <a:rPr lang="pt-BR" sz="1400" i="1" dirty="0" err="1">
                <a:latin typeface="Arial"/>
                <a:ea typeface="Times New Roman"/>
              </a:rPr>
              <a:t>Scinax</a:t>
            </a:r>
            <a:r>
              <a:rPr lang="pt-BR" sz="1400" i="1" dirty="0">
                <a:latin typeface="Arial"/>
                <a:ea typeface="Times New Roman"/>
              </a:rPr>
              <a:t> </a:t>
            </a:r>
            <a:r>
              <a:rPr lang="pt-BR" sz="1400" i="1" dirty="0" err="1">
                <a:latin typeface="Arial"/>
                <a:ea typeface="Times New Roman"/>
              </a:rPr>
              <a:t>fuscovarius</a:t>
            </a:r>
            <a:r>
              <a:rPr lang="pt-BR" sz="1400" dirty="0">
                <a:latin typeface="Arial"/>
                <a:ea typeface="Times New Roman"/>
              </a:rPr>
              <a:t> (</a:t>
            </a:r>
            <a:r>
              <a:rPr lang="pt-BR" sz="1400" dirty="0" err="1">
                <a:latin typeface="Arial"/>
                <a:ea typeface="Times New Roman"/>
              </a:rPr>
              <a:t>Hylidae</a:t>
            </a:r>
            <a:r>
              <a:rPr lang="pt-BR" sz="1400" dirty="0">
                <a:latin typeface="Arial"/>
                <a:ea typeface="Times New Roman"/>
              </a:rPr>
              <a:t>) e as rãs </a:t>
            </a:r>
            <a:r>
              <a:rPr lang="pt-BR" sz="1400" i="1" dirty="0" err="1">
                <a:latin typeface="Arial"/>
                <a:ea typeface="Times New Roman"/>
              </a:rPr>
              <a:t>Eupemphix</a:t>
            </a:r>
            <a:r>
              <a:rPr lang="pt-BR" sz="1400" i="1" dirty="0">
                <a:latin typeface="Arial"/>
                <a:ea typeface="Times New Roman"/>
              </a:rPr>
              <a:t> </a:t>
            </a:r>
            <a:r>
              <a:rPr lang="pt-BR" sz="1400" i="1" dirty="0" err="1">
                <a:latin typeface="Arial"/>
                <a:ea typeface="Times New Roman"/>
              </a:rPr>
              <a:t>nattereri</a:t>
            </a:r>
            <a:r>
              <a:rPr lang="pt-BR" sz="1400" dirty="0">
                <a:latin typeface="Arial"/>
                <a:ea typeface="Times New Roman"/>
              </a:rPr>
              <a:t>, </a:t>
            </a:r>
            <a:r>
              <a:rPr lang="pt-BR" sz="1400" i="1" dirty="0" err="1">
                <a:latin typeface="Arial"/>
                <a:ea typeface="Times New Roman"/>
              </a:rPr>
              <a:t>Physalaemus</a:t>
            </a:r>
            <a:r>
              <a:rPr lang="pt-BR" sz="1400" i="1" dirty="0">
                <a:latin typeface="Arial"/>
                <a:ea typeface="Times New Roman"/>
              </a:rPr>
              <a:t> </a:t>
            </a:r>
            <a:r>
              <a:rPr lang="pt-BR" sz="1400" i="1" dirty="0" err="1">
                <a:latin typeface="Arial"/>
                <a:ea typeface="Times New Roman"/>
              </a:rPr>
              <a:t>cuvieri</a:t>
            </a:r>
            <a:r>
              <a:rPr lang="pt-BR" sz="1400" dirty="0">
                <a:latin typeface="Arial"/>
                <a:ea typeface="Times New Roman"/>
              </a:rPr>
              <a:t> (</a:t>
            </a:r>
            <a:r>
              <a:rPr lang="pt-BR" sz="1400" dirty="0" err="1">
                <a:latin typeface="Arial"/>
                <a:ea typeface="Times New Roman"/>
              </a:rPr>
              <a:t>Leiuperidae</a:t>
            </a:r>
            <a:r>
              <a:rPr lang="pt-BR" sz="1400" dirty="0">
                <a:latin typeface="Arial"/>
                <a:ea typeface="Times New Roman"/>
              </a:rPr>
              <a:t>) e </a:t>
            </a:r>
            <a:r>
              <a:rPr lang="pt-BR" sz="1400" i="1" dirty="0" err="1">
                <a:latin typeface="Arial"/>
                <a:ea typeface="Times New Roman"/>
              </a:rPr>
              <a:t>Leptodactylus</a:t>
            </a:r>
            <a:r>
              <a:rPr lang="pt-BR" sz="1400" i="1" dirty="0">
                <a:latin typeface="Arial"/>
                <a:ea typeface="Times New Roman"/>
              </a:rPr>
              <a:t> </a:t>
            </a:r>
            <a:r>
              <a:rPr lang="pt-BR" sz="1400" i="1" dirty="0" err="1">
                <a:latin typeface="Arial"/>
                <a:ea typeface="Times New Roman"/>
              </a:rPr>
              <a:t>labyrinthicus</a:t>
            </a:r>
            <a:r>
              <a:rPr lang="pt-BR" sz="1400" dirty="0">
                <a:latin typeface="Arial"/>
                <a:ea typeface="Times New Roman"/>
              </a:rPr>
              <a:t> (</a:t>
            </a:r>
            <a:r>
              <a:rPr lang="pt-BR" sz="1400" dirty="0" err="1">
                <a:latin typeface="Arial"/>
                <a:ea typeface="Times New Roman"/>
              </a:rPr>
              <a:t>Leptodactylidae</a:t>
            </a:r>
            <a:r>
              <a:rPr lang="pt-BR" sz="1400" dirty="0">
                <a:latin typeface="Arial"/>
                <a:ea typeface="Times New Roman"/>
              </a:rPr>
              <a:t>) foram de fato detectados nas áreas de influência do </a:t>
            </a:r>
            <a:r>
              <a:rPr lang="pt-BR" sz="1400" dirty="0" smtClean="0">
                <a:latin typeface="Arial"/>
                <a:ea typeface="Times New Roman"/>
              </a:rPr>
              <a:t>empreendimento</a:t>
            </a:r>
          </a:p>
          <a:p>
            <a:pPr algn="just">
              <a:lnSpc>
                <a:spcPct val="150000"/>
              </a:lnSpc>
              <a:spcAft>
                <a:spcPts val="0"/>
              </a:spcAft>
              <a:tabLst>
                <a:tab pos="540385" algn="l"/>
              </a:tabLst>
            </a:pPr>
            <a:endParaRPr lang="pt-BR" sz="1400" b="1"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rPr>
              <a:t>Quanto aos répteis, 55 espécies foram consideradas como de possível ocorrência nas áreas de influência do empreendimento, embora apenas o calango preto </a:t>
            </a:r>
            <a:r>
              <a:rPr lang="pt-BR" sz="1400" i="1" dirty="0" err="1">
                <a:latin typeface="Arial"/>
                <a:ea typeface="Times New Roman"/>
              </a:rPr>
              <a:t>Tropidurus</a:t>
            </a:r>
            <a:r>
              <a:rPr lang="pt-BR" sz="1400" i="1" dirty="0">
                <a:latin typeface="Arial"/>
                <a:ea typeface="Times New Roman"/>
              </a:rPr>
              <a:t> </a:t>
            </a:r>
            <a:r>
              <a:rPr lang="pt-BR" sz="1400" i="1" dirty="0" err="1">
                <a:latin typeface="Arial"/>
                <a:ea typeface="Times New Roman"/>
              </a:rPr>
              <a:t>torquatus</a:t>
            </a:r>
            <a:r>
              <a:rPr lang="pt-BR" sz="1400" dirty="0">
                <a:latin typeface="Arial"/>
                <a:ea typeface="Times New Roman"/>
              </a:rPr>
              <a:t> (</a:t>
            </a:r>
            <a:r>
              <a:rPr lang="pt-BR" sz="1400" dirty="0" err="1">
                <a:latin typeface="Arial"/>
                <a:ea typeface="Times New Roman"/>
              </a:rPr>
              <a:t>Tropiduridae</a:t>
            </a:r>
            <a:r>
              <a:rPr lang="pt-BR" sz="1400" dirty="0">
                <a:latin typeface="Arial"/>
                <a:ea typeface="Times New Roman"/>
              </a:rPr>
              <a:t>) tenha sido de fato registrado em campo.</a:t>
            </a:r>
            <a:endParaRPr lang="pt-BR" sz="1400" b="1" dirty="0">
              <a:effectLst/>
              <a:latin typeface="Arial"/>
              <a:ea typeface="Times New Roman"/>
              <a:cs typeface="Times New Roman"/>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66210" y="1468329"/>
            <a:ext cx="4624881" cy="348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tângulo 8"/>
          <p:cNvSpPr/>
          <p:nvPr/>
        </p:nvSpPr>
        <p:spPr>
          <a:xfrm>
            <a:off x="6766210" y="4951679"/>
            <a:ext cx="4966795" cy="276999"/>
          </a:xfrm>
          <a:prstGeom prst="rect">
            <a:avLst/>
          </a:prstGeom>
        </p:spPr>
        <p:txBody>
          <a:bodyPr wrap="square">
            <a:spAutoFit/>
          </a:bodyPr>
          <a:lstStyle/>
          <a:p>
            <a:r>
              <a:rPr lang="pt-BR" sz="1200" dirty="0" smtClean="0"/>
              <a:t>Exemplar de rã pimenta </a:t>
            </a:r>
            <a:r>
              <a:rPr lang="pt-BR" sz="1200" i="1" dirty="0" err="1">
                <a:latin typeface="Arial"/>
                <a:ea typeface="Times New Roman"/>
              </a:rPr>
              <a:t>Leptodactylus</a:t>
            </a:r>
            <a:r>
              <a:rPr lang="pt-BR" sz="1200" i="1" dirty="0">
                <a:latin typeface="Arial"/>
                <a:ea typeface="Times New Roman"/>
              </a:rPr>
              <a:t> </a:t>
            </a:r>
            <a:r>
              <a:rPr lang="pt-BR" sz="1200" i="1" dirty="0" err="1">
                <a:latin typeface="Arial"/>
                <a:ea typeface="Times New Roman"/>
              </a:rPr>
              <a:t>labyrinthicus</a:t>
            </a:r>
            <a:r>
              <a:rPr lang="pt-BR" sz="1200" dirty="0">
                <a:latin typeface="Arial"/>
                <a:ea typeface="Times New Roman"/>
              </a:rPr>
              <a:t> (</a:t>
            </a:r>
            <a:r>
              <a:rPr lang="pt-BR" sz="1200" dirty="0" err="1">
                <a:latin typeface="Arial"/>
                <a:ea typeface="Times New Roman"/>
              </a:rPr>
              <a:t>Leptodactylidae</a:t>
            </a:r>
            <a:r>
              <a:rPr lang="pt-BR" sz="1200" dirty="0">
                <a:latin typeface="Arial"/>
                <a:ea typeface="Times New Roman"/>
              </a:rPr>
              <a:t>)</a:t>
            </a:r>
            <a:r>
              <a:rPr lang="pt-BR" sz="1200" dirty="0" smtClean="0"/>
              <a:t>   </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66210" y="5386445"/>
            <a:ext cx="4624881" cy="34895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tângulo 10"/>
          <p:cNvSpPr/>
          <p:nvPr/>
        </p:nvSpPr>
        <p:spPr>
          <a:xfrm>
            <a:off x="6766210" y="8875976"/>
            <a:ext cx="4966795" cy="276999"/>
          </a:xfrm>
          <a:prstGeom prst="rect">
            <a:avLst/>
          </a:prstGeom>
        </p:spPr>
        <p:txBody>
          <a:bodyPr wrap="square">
            <a:spAutoFit/>
          </a:bodyPr>
          <a:lstStyle/>
          <a:p>
            <a:r>
              <a:rPr lang="pt-BR" sz="1200" dirty="0" smtClean="0"/>
              <a:t>Mutum </a:t>
            </a:r>
            <a:r>
              <a:rPr lang="pt-BR" sz="1200" dirty="0"/>
              <a:t>de penacho </a:t>
            </a:r>
            <a:r>
              <a:rPr lang="pt-BR" sz="1200" i="1" dirty="0" err="1"/>
              <a:t>Crax</a:t>
            </a:r>
            <a:r>
              <a:rPr lang="pt-BR" sz="1200" i="1" dirty="0"/>
              <a:t> </a:t>
            </a:r>
            <a:r>
              <a:rPr lang="pt-BR" sz="1200" i="1" dirty="0" err="1"/>
              <a:t>fasciolata</a:t>
            </a:r>
            <a:r>
              <a:rPr lang="pt-BR" sz="1200" i="1" dirty="0"/>
              <a:t> </a:t>
            </a:r>
            <a:endParaRPr lang="pt-BR" sz="1200" dirty="0" smtClean="0"/>
          </a:p>
        </p:txBody>
      </p:sp>
      <p:pic>
        <p:nvPicPr>
          <p:cNvPr id="12" name="Imagem 1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3" name="Grupo 12"/>
          <p:cNvGrpSpPr/>
          <p:nvPr/>
        </p:nvGrpSpPr>
        <p:grpSpPr>
          <a:xfrm>
            <a:off x="3180522" y="349482"/>
            <a:ext cx="5804452" cy="400110"/>
            <a:chOff x="3180522" y="349482"/>
            <a:chExt cx="5804452" cy="400110"/>
          </a:xfrm>
        </p:grpSpPr>
        <p:sp>
          <p:nvSpPr>
            <p:cNvPr id="14" name="Retângulo 13"/>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6" name="Conector reto 1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0911724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9" name="Retângulo 8"/>
          <p:cNvSpPr/>
          <p:nvPr/>
        </p:nvSpPr>
        <p:spPr>
          <a:xfrm>
            <a:off x="404320" y="5092593"/>
            <a:ext cx="4966795" cy="276999"/>
          </a:xfrm>
          <a:prstGeom prst="rect">
            <a:avLst/>
          </a:prstGeom>
        </p:spPr>
        <p:txBody>
          <a:bodyPr wrap="square">
            <a:spAutoFit/>
          </a:bodyPr>
          <a:lstStyle/>
          <a:p>
            <a:r>
              <a:rPr lang="pt-BR" sz="1200" dirty="0" smtClean="0">
                <a:latin typeface="Arial"/>
                <a:ea typeface="Times New Roman"/>
              </a:rPr>
              <a:t>Golinho </a:t>
            </a:r>
            <a:r>
              <a:rPr lang="pt-BR" sz="1200" i="1" dirty="0" err="1">
                <a:latin typeface="Arial"/>
                <a:ea typeface="Times New Roman"/>
              </a:rPr>
              <a:t>Sporophila</a:t>
            </a:r>
            <a:r>
              <a:rPr lang="pt-BR" sz="1200" i="1" dirty="0">
                <a:latin typeface="Arial"/>
                <a:ea typeface="Times New Roman"/>
              </a:rPr>
              <a:t> </a:t>
            </a:r>
            <a:r>
              <a:rPr lang="pt-BR" sz="1200" i="1" dirty="0" err="1">
                <a:latin typeface="Arial"/>
                <a:ea typeface="Times New Roman"/>
              </a:rPr>
              <a:t>albogularis</a:t>
            </a:r>
            <a:r>
              <a:rPr lang="pt-BR" sz="1200" i="1" dirty="0">
                <a:latin typeface="Arial"/>
                <a:ea typeface="Times New Roman"/>
              </a:rPr>
              <a:t> </a:t>
            </a:r>
            <a:endParaRPr lang="pt-BR" sz="1200" dirty="0" smtClean="0"/>
          </a:p>
        </p:txBody>
      </p:sp>
      <p:sp>
        <p:nvSpPr>
          <p:cNvPr id="11" name="Retângulo 10"/>
          <p:cNvSpPr/>
          <p:nvPr/>
        </p:nvSpPr>
        <p:spPr>
          <a:xfrm>
            <a:off x="7073131" y="4696845"/>
            <a:ext cx="4966795" cy="276999"/>
          </a:xfrm>
          <a:prstGeom prst="rect">
            <a:avLst/>
          </a:prstGeom>
        </p:spPr>
        <p:txBody>
          <a:bodyPr wrap="square">
            <a:spAutoFit/>
          </a:bodyPr>
          <a:lstStyle/>
          <a:p>
            <a:r>
              <a:rPr lang="pt-BR" sz="1200" dirty="0" smtClean="0">
                <a:latin typeface="Arial"/>
                <a:ea typeface="Times New Roman"/>
              </a:rPr>
              <a:t>Pardal </a:t>
            </a:r>
            <a:r>
              <a:rPr lang="pt-BR" sz="1200" i="1" dirty="0" err="1">
                <a:latin typeface="Arial"/>
                <a:ea typeface="Times New Roman"/>
              </a:rPr>
              <a:t>Passer</a:t>
            </a:r>
            <a:r>
              <a:rPr lang="pt-BR" sz="1200" i="1" dirty="0">
                <a:latin typeface="Arial"/>
                <a:ea typeface="Times New Roman"/>
              </a:rPr>
              <a:t> </a:t>
            </a:r>
            <a:r>
              <a:rPr lang="pt-BR" sz="1200" i="1" dirty="0" err="1">
                <a:latin typeface="Arial"/>
                <a:ea typeface="Times New Roman"/>
              </a:rPr>
              <a:t>domesticus</a:t>
            </a:r>
            <a:r>
              <a:rPr lang="pt-BR" sz="1200" dirty="0">
                <a:latin typeface="Arial"/>
                <a:ea typeface="Times New Roman"/>
              </a:rPr>
              <a:t>  (</a:t>
            </a:r>
            <a:r>
              <a:rPr lang="pt-BR" sz="1200" dirty="0" err="1">
                <a:latin typeface="Arial"/>
                <a:ea typeface="Times New Roman"/>
              </a:rPr>
              <a:t>Passeridae</a:t>
            </a:r>
            <a:r>
              <a:rPr lang="pt-BR" sz="1200" dirty="0">
                <a:latin typeface="Arial"/>
                <a:ea typeface="Times New Roman"/>
              </a:rPr>
              <a:t>)</a:t>
            </a:r>
            <a:endParaRPr lang="pt-BR" sz="1200"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4320" y="1640015"/>
            <a:ext cx="4598933" cy="3453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32154" y="1310597"/>
            <a:ext cx="4498757" cy="3386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87643" y="5508092"/>
            <a:ext cx="4598933" cy="3469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Retângulo 12"/>
          <p:cNvSpPr/>
          <p:nvPr/>
        </p:nvSpPr>
        <p:spPr>
          <a:xfrm>
            <a:off x="957814" y="8978044"/>
            <a:ext cx="3211207" cy="461665"/>
          </a:xfrm>
          <a:prstGeom prst="rect">
            <a:avLst/>
          </a:prstGeom>
        </p:spPr>
        <p:txBody>
          <a:bodyPr wrap="square">
            <a:spAutoFit/>
          </a:bodyPr>
          <a:lstStyle/>
          <a:p>
            <a:r>
              <a:rPr lang="pt-BR" sz="1200" dirty="0"/>
              <a:t>P</a:t>
            </a:r>
            <a:r>
              <a:rPr lang="pt-BR" sz="1200" dirty="0" smtClean="0"/>
              <a:t>eriquitão </a:t>
            </a:r>
            <a:r>
              <a:rPr lang="pt-BR" sz="1200" dirty="0"/>
              <a:t>maracanã </a:t>
            </a:r>
            <a:r>
              <a:rPr lang="pt-BR" sz="1200" i="1" dirty="0" err="1"/>
              <a:t>Aratinga</a:t>
            </a:r>
            <a:r>
              <a:rPr lang="pt-BR" sz="1200" i="1" dirty="0"/>
              <a:t> </a:t>
            </a:r>
            <a:r>
              <a:rPr lang="pt-BR" sz="1200" i="1" dirty="0" err="1"/>
              <a:t>leucophthalma</a:t>
            </a:r>
            <a:r>
              <a:rPr lang="pt-BR" sz="1200" dirty="0"/>
              <a:t>, tuim </a:t>
            </a:r>
            <a:r>
              <a:rPr lang="pt-BR" sz="1200" i="1" dirty="0" err="1"/>
              <a:t>Forpus</a:t>
            </a:r>
            <a:r>
              <a:rPr lang="pt-BR" sz="1200" i="1" dirty="0"/>
              <a:t> </a:t>
            </a:r>
            <a:r>
              <a:rPr lang="pt-BR" sz="1200" i="1" dirty="0" err="1"/>
              <a:t>xanthopterus</a:t>
            </a:r>
            <a:r>
              <a:rPr lang="pt-BR" sz="1200" dirty="0"/>
              <a:t> (</a:t>
            </a:r>
            <a:r>
              <a:rPr lang="pt-BR" sz="1200" dirty="0" err="1"/>
              <a:t>Psittacidae</a:t>
            </a:r>
            <a:r>
              <a:rPr lang="pt-BR" sz="1200" dirty="0"/>
              <a:t>) </a:t>
            </a:r>
            <a:endParaRPr lang="pt-BR" sz="1200" dirty="0" smtClean="0"/>
          </a:p>
        </p:txBody>
      </p:sp>
      <p:pic>
        <p:nvPicPr>
          <p:cNvPr id="10246"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307149" y="5231092"/>
            <a:ext cx="4498758" cy="33837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Retângulo 15"/>
          <p:cNvSpPr/>
          <p:nvPr/>
        </p:nvSpPr>
        <p:spPr>
          <a:xfrm>
            <a:off x="7307149" y="8550121"/>
            <a:ext cx="3211207" cy="276999"/>
          </a:xfrm>
          <a:prstGeom prst="rect">
            <a:avLst/>
          </a:prstGeom>
        </p:spPr>
        <p:txBody>
          <a:bodyPr wrap="square">
            <a:spAutoFit/>
          </a:bodyPr>
          <a:lstStyle/>
          <a:p>
            <a:r>
              <a:rPr lang="pt-BR" sz="1200" dirty="0" smtClean="0"/>
              <a:t>Pegadas de paca </a:t>
            </a:r>
            <a:r>
              <a:rPr lang="pt-BR" sz="1200" i="1" dirty="0" err="1"/>
              <a:t>Cuniculus</a:t>
            </a:r>
            <a:r>
              <a:rPr lang="pt-BR" sz="1200" i="1" dirty="0"/>
              <a:t> paca</a:t>
            </a:r>
            <a:r>
              <a:rPr lang="pt-BR" sz="1200" dirty="0"/>
              <a:t> (</a:t>
            </a:r>
            <a:r>
              <a:rPr lang="pt-BR" sz="1200" dirty="0" err="1"/>
              <a:t>Cuniculidae</a:t>
            </a:r>
            <a:r>
              <a:rPr lang="pt-BR" sz="1200" dirty="0"/>
              <a:t>) </a:t>
            </a:r>
            <a:endParaRPr lang="pt-BR" sz="1200" dirty="0" smtClean="0"/>
          </a:p>
        </p:txBody>
      </p:sp>
      <p:pic>
        <p:nvPicPr>
          <p:cNvPr id="12" name="Imagem 1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4" name="Grupo 13"/>
          <p:cNvGrpSpPr/>
          <p:nvPr/>
        </p:nvGrpSpPr>
        <p:grpSpPr>
          <a:xfrm>
            <a:off x="3180522" y="349482"/>
            <a:ext cx="5804452" cy="400110"/>
            <a:chOff x="3180522" y="349482"/>
            <a:chExt cx="5804452" cy="400110"/>
          </a:xfrm>
        </p:grpSpPr>
        <p:sp>
          <p:nvSpPr>
            <p:cNvPr id="15" name="Retângulo 1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7" name="Conector reto 1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2811823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FAUNA TERRESTRE</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15" name="Retângulo 14"/>
          <p:cNvSpPr/>
          <p:nvPr/>
        </p:nvSpPr>
        <p:spPr>
          <a:xfrm>
            <a:off x="553495" y="1832000"/>
            <a:ext cx="5595057" cy="5909310"/>
          </a:xfrm>
          <a:prstGeom prst="rect">
            <a:avLst/>
          </a:prstGeom>
        </p:spPr>
        <p:txBody>
          <a:bodyPr wrap="square" numCol="1" spcCol="720000">
            <a:spAutoFit/>
          </a:bodyPr>
          <a:lstStyle/>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Arial"/>
              </a:rPr>
              <a:t>Similaridade entre os dados primários e secundários</a:t>
            </a:r>
          </a:p>
          <a:p>
            <a:pPr marL="285750" indent="-285750" algn="just">
              <a:lnSpc>
                <a:spcPct val="150000"/>
              </a:lnSpc>
              <a:spcAft>
                <a:spcPts val="0"/>
              </a:spcAft>
              <a:buFont typeface="Wingdings" panose="05000000000000000000" pitchFamily="2" charset="2"/>
              <a:buChar char="Ø"/>
              <a:tabLst>
                <a:tab pos="540385" algn="l"/>
              </a:tabLst>
            </a:pPr>
            <a:endParaRPr lang="pt-BR" sz="1400" b="1" dirty="0">
              <a:effectLst/>
              <a:latin typeface="Arial"/>
              <a:ea typeface="Times New Roman"/>
              <a:cs typeface="Arial"/>
            </a:endParaRPr>
          </a:p>
          <a:p>
            <a:pPr algn="just">
              <a:lnSpc>
                <a:spcPct val="150000"/>
              </a:lnSpc>
              <a:spcAft>
                <a:spcPts val="0"/>
              </a:spcAft>
              <a:tabLst>
                <a:tab pos="540385" algn="l"/>
              </a:tabLst>
            </a:pPr>
            <a:r>
              <a:rPr lang="pt-BR" sz="1400" dirty="0">
                <a:latin typeface="Arial"/>
                <a:ea typeface="Times New Roman"/>
              </a:rPr>
              <a:t>Das 374 espécies inventariadas, 12 (3,2%) foram detectadas exclusivamente por meio de dados primários, 302 (80,7%) somente via dados secundários, enquanto 60 (16,0%) foram apontadas mediante o emprego de ambas as </a:t>
            </a:r>
            <a:r>
              <a:rPr lang="pt-BR" sz="1400" dirty="0" smtClean="0">
                <a:latin typeface="Arial"/>
                <a:ea typeface="Times New Roman"/>
              </a:rPr>
              <a:t>metodologias.</a:t>
            </a:r>
          </a:p>
          <a:p>
            <a:pPr algn="just">
              <a:lnSpc>
                <a:spcPct val="150000"/>
              </a:lnSpc>
              <a:spcAft>
                <a:spcPts val="0"/>
              </a:spcAft>
              <a:tabLst>
                <a:tab pos="540385" algn="l"/>
              </a:tabLst>
            </a:pPr>
            <a:endParaRPr lang="pt-BR" sz="1400" b="1"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Arial"/>
              </a:rPr>
              <a:t>Além de não considerada relevante para a conservação de vertebrados terrestres (Drummond </a:t>
            </a:r>
            <a:r>
              <a:rPr lang="pt-BR" sz="1400" i="1" dirty="0">
                <a:latin typeface="Arial"/>
                <a:ea typeface="Times New Roman"/>
                <a:cs typeface="Arial"/>
              </a:rPr>
              <a:t>et al</a:t>
            </a:r>
            <a:r>
              <a:rPr lang="pt-BR" sz="1400" dirty="0">
                <a:latin typeface="Arial"/>
                <a:ea typeface="Times New Roman"/>
                <a:cs typeface="Arial"/>
              </a:rPr>
              <a:t>., 2005; Louzada </a:t>
            </a:r>
            <a:r>
              <a:rPr lang="pt-BR" sz="1400" i="1" dirty="0">
                <a:latin typeface="Arial"/>
                <a:ea typeface="Times New Roman"/>
                <a:cs typeface="Arial"/>
              </a:rPr>
              <a:t>et al</a:t>
            </a:r>
            <a:r>
              <a:rPr lang="pt-BR" sz="1400" dirty="0">
                <a:latin typeface="Arial"/>
                <a:ea typeface="Times New Roman"/>
                <a:cs typeface="Arial"/>
              </a:rPr>
              <a:t>., 2008), a área de influência do futuro rodoanel de Uberaba encontra-se significantemente descaracterizada em relação as suas propriedades ecológicas originais, haja visto a presença maciça de pastagens e culturas diversas ao longo de sua extensão. Esta transformação é responsável pelas modificações nas comunidades faunísticas locais, uma vez que com a supressão da vegetação nativa, certamente ocorreram alterações significativas em relação à riqueza, diversidade e </a:t>
            </a:r>
            <a:r>
              <a:rPr lang="pt-BR" sz="1400" dirty="0" err="1">
                <a:latin typeface="Arial"/>
                <a:ea typeface="Times New Roman"/>
                <a:cs typeface="Arial"/>
              </a:rPr>
              <a:t>equitabilidade</a:t>
            </a:r>
            <a:r>
              <a:rPr lang="pt-BR" sz="1400" dirty="0">
                <a:latin typeface="Arial"/>
                <a:ea typeface="Times New Roman"/>
                <a:cs typeface="Arial"/>
              </a:rPr>
              <a:t> como um todo. </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b="1" dirty="0">
              <a:effectLst/>
              <a:latin typeface="Arial"/>
              <a:ea typeface="Times New Roman"/>
              <a:cs typeface="Times New Roman"/>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26219" y="2210373"/>
            <a:ext cx="5084515" cy="38435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tângulo 8"/>
          <p:cNvSpPr/>
          <p:nvPr/>
        </p:nvSpPr>
        <p:spPr>
          <a:xfrm>
            <a:off x="7226219" y="6321917"/>
            <a:ext cx="5084515" cy="646331"/>
          </a:xfrm>
          <a:prstGeom prst="rect">
            <a:avLst/>
          </a:prstGeom>
        </p:spPr>
        <p:txBody>
          <a:bodyPr wrap="square">
            <a:spAutoFit/>
          </a:bodyPr>
          <a:lstStyle/>
          <a:p>
            <a:r>
              <a:rPr lang="pt-BR" sz="1200" dirty="0" smtClean="0"/>
              <a:t>Porcentagem e valores absolutos (S = riqueza observada) de vertebrados terrestres registrados exclusivamente por meio de dados primários, secundários e simultaneamente em campo e na literatura consultada</a:t>
            </a:r>
          </a:p>
        </p:txBody>
      </p:sp>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5975709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DIAGNÓSTICO AMBIENTAL BIÓTICO</a:t>
            </a:r>
            <a:endParaRPr lang="pt-BR" sz="2800" b="1" dirty="0"/>
          </a:p>
        </p:txBody>
      </p:sp>
      <p:sp>
        <p:nvSpPr>
          <p:cNvPr id="5" name="Retângulo 4"/>
          <p:cNvSpPr/>
          <p:nvPr/>
        </p:nvSpPr>
        <p:spPr>
          <a:xfrm>
            <a:off x="553495" y="981179"/>
            <a:ext cx="10542479" cy="658835"/>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sz="2800" b="1" i="1" dirty="0" err="1" smtClean="0">
                <a:solidFill>
                  <a:srgbClr val="257579"/>
                </a:solidFill>
                <a:effectLst>
                  <a:outerShdw blurRad="38100" dist="38100" dir="2700000" algn="tl">
                    <a:srgbClr val="000000">
                      <a:alpha val="43137"/>
                    </a:srgbClr>
                  </a:outerShdw>
                </a:effectLst>
                <a:latin typeface="Arial"/>
                <a:ea typeface="Times New Roman"/>
                <a:cs typeface="Times New Roman"/>
              </a:rPr>
              <a:t>ICTIOFAUNA</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sp>
        <p:nvSpPr>
          <p:cNvPr id="15" name="Retângulo 14"/>
          <p:cNvSpPr/>
          <p:nvPr/>
        </p:nvSpPr>
        <p:spPr>
          <a:xfrm>
            <a:off x="553495" y="1832000"/>
            <a:ext cx="11790905" cy="7201972"/>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Arial"/>
              </a:rPr>
              <a:t>Apesar de isolada do sistema amazônico, Minas Gerais abrange 15 diferentes bacias hidrográficas e abriga de forma subestimada 354 espécies de teleósteos (Drummond </a:t>
            </a:r>
            <a:r>
              <a:rPr lang="pt-BR" sz="1400" i="1" dirty="0">
                <a:latin typeface="Arial"/>
                <a:ea typeface="Times New Roman"/>
                <a:cs typeface="Arial"/>
              </a:rPr>
              <a:t>et al</a:t>
            </a:r>
            <a:r>
              <a:rPr lang="pt-BR" sz="1400" dirty="0">
                <a:latin typeface="Arial"/>
                <a:ea typeface="Times New Roman"/>
                <a:cs typeface="Arial"/>
              </a:rPr>
              <a:t>., 2005), o que corresponde a pelo menos 12% da riqueza </a:t>
            </a:r>
            <a:r>
              <a:rPr lang="pt-BR" sz="1400" dirty="0" err="1">
                <a:latin typeface="Arial"/>
                <a:ea typeface="Times New Roman"/>
                <a:cs typeface="Arial"/>
              </a:rPr>
              <a:t>ictiofaunística</a:t>
            </a:r>
            <a:r>
              <a:rPr lang="pt-BR" sz="1400" dirty="0">
                <a:latin typeface="Arial"/>
                <a:ea typeface="Times New Roman"/>
                <a:cs typeface="Arial"/>
              </a:rPr>
              <a:t> continental brasileira e 7,9% daquela já identificada para a região Neotropical (Reis </a:t>
            </a:r>
            <a:r>
              <a:rPr lang="pt-BR" sz="1400" i="1" dirty="0">
                <a:latin typeface="Arial"/>
                <a:ea typeface="Times New Roman"/>
                <a:cs typeface="Arial"/>
              </a:rPr>
              <a:t>et al</a:t>
            </a:r>
            <a:r>
              <a:rPr lang="pt-BR" sz="1400" dirty="0">
                <a:latin typeface="Arial"/>
                <a:ea typeface="Times New Roman"/>
                <a:cs typeface="Arial"/>
              </a:rPr>
              <a:t>., 2003). </a:t>
            </a:r>
            <a:endParaRPr lang="pt-BR" sz="1400" b="1" dirty="0" smtClean="0">
              <a:effectLst/>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400" b="1" dirty="0" smtClean="0">
                <a:latin typeface="Arial"/>
                <a:ea typeface="Times New Roman"/>
                <a:cs typeface="Times New Roman"/>
              </a:rPr>
              <a:t>Área de estudo</a:t>
            </a:r>
          </a:p>
          <a:p>
            <a:pPr algn="just">
              <a:lnSpc>
                <a:spcPct val="150000"/>
              </a:lnSpc>
              <a:spcAft>
                <a:spcPts val="0"/>
              </a:spcAft>
              <a:tabLst>
                <a:tab pos="540385" algn="l"/>
              </a:tabLst>
            </a:pPr>
            <a:r>
              <a:rPr lang="pt-BR" sz="1400" dirty="0">
                <a:latin typeface="Arial"/>
                <a:ea typeface="Times New Roman"/>
                <a:cs typeface="Arial"/>
              </a:rPr>
              <a:t>O rio Uberaba tem suas nascentes localizadas a leste de Uberaba, e percorre aproximadamente 150 km até desaguar no rio Grande, município de Planura (Cruz, 2003), a montante do barramento da </a:t>
            </a:r>
            <a:r>
              <a:rPr lang="pt-BR" sz="1400" dirty="0" err="1">
                <a:latin typeface="Arial"/>
                <a:ea typeface="Times New Roman"/>
                <a:cs typeface="Arial"/>
              </a:rPr>
              <a:t>UHE</a:t>
            </a:r>
            <a:r>
              <a:rPr lang="pt-BR" sz="1400" dirty="0">
                <a:latin typeface="Arial"/>
                <a:ea typeface="Times New Roman"/>
                <a:cs typeface="Arial"/>
              </a:rPr>
              <a:t> Porto Colômbia (Paiva </a:t>
            </a:r>
            <a:r>
              <a:rPr lang="pt-BR" sz="1400" i="1" dirty="0">
                <a:latin typeface="Arial"/>
                <a:ea typeface="Times New Roman"/>
                <a:cs typeface="Arial"/>
              </a:rPr>
              <a:t>et al</a:t>
            </a:r>
            <a:r>
              <a:rPr lang="pt-BR" sz="1400" dirty="0">
                <a:latin typeface="Arial"/>
                <a:ea typeface="Times New Roman"/>
                <a:cs typeface="Arial"/>
              </a:rPr>
              <a:t>., 2002). Sua </a:t>
            </a:r>
            <a:r>
              <a:rPr lang="pt-BR" sz="1400" dirty="0" err="1">
                <a:latin typeface="Arial"/>
                <a:ea typeface="Times New Roman"/>
                <a:cs typeface="Arial"/>
              </a:rPr>
              <a:t>subbacia</a:t>
            </a:r>
            <a:r>
              <a:rPr lang="pt-BR" sz="1400" dirty="0">
                <a:latin typeface="Arial"/>
                <a:ea typeface="Times New Roman"/>
                <a:cs typeface="Arial"/>
              </a:rPr>
              <a:t> muito tem atraído à atenção da sociedade, uma vez que além de principal fonte de abastecimento hídrico de Uberaba, vem sofrendo com o desmatamento, degradação por lixo e esgoto, diminuição do volume de água, dentre outros efeitos deletérios decorrentes da expansão das atividades humanas na região (Cruz, 2003).</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b="1" dirty="0" smtClean="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rPr>
              <a:t>Levando em consideração a literatura consultada e o modelo de distribuição de peixes ao longo de uma mesma bacia hidrográfica elaborado por </a:t>
            </a:r>
            <a:r>
              <a:rPr lang="pt-BR" sz="1400" dirty="0" err="1">
                <a:latin typeface="Arial"/>
                <a:ea typeface="Times New Roman"/>
              </a:rPr>
              <a:t>Géry</a:t>
            </a:r>
            <a:r>
              <a:rPr lang="pt-BR" sz="1400" dirty="0">
                <a:latin typeface="Arial"/>
                <a:ea typeface="Times New Roman"/>
              </a:rPr>
              <a:t> (1969), pelo menos 151 espécies de </a:t>
            </a:r>
            <a:r>
              <a:rPr lang="pt-BR" sz="1400" dirty="0" err="1">
                <a:latin typeface="Arial"/>
                <a:ea typeface="Times New Roman"/>
              </a:rPr>
              <a:t>Osteichthyes</a:t>
            </a:r>
            <a:r>
              <a:rPr lang="pt-BR" sz="1400" dirty="0">
                <a:latin typeface="Arial"/>
                <a:ea typeface="Times New Roman"/>
              </a:rPr>
              <a:t> podem teoricamente vir a se fazer presentes nas áreas de influência do </a:t>
            </a:r>
            <a:r>
              <a:rPr lang="pt-BR" sz="1400" dirty="0" smtClean="0">
                <a:latin typeface="Arial"/>
                <a:ea typeface="Times New Roman"/>
              </a:rPr>
              <a:t>empreendimento.</a:t>
            </a:r>
          </a:p>
          <a:p>
            <a:pPr algn="just">
              <a:lnSpc>
                <a:spcPct val="150000"/>
              </a:lnSpc>
              <a:spcAft>
                <a:spcPts val="0"/>
              </a:spcAft>
              <a:tabLst>
                <a:tab pos="540385" algn="l"/>
              </a:tabLst>
            </a:pPr>
            <a:endParaRPr lang="pt-BR" sz="1400" b="1"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rPr>
              <a:t>Embora a riqueza obtida por meio de dados secundários seja de fato bastante representativa, certamente não representa de forma real a comunidade de peixes presente nas áreas de influência do empreendimento. Tal afirmação é baseada no atual sistema de reservatórios em cascata implantado na calha do rio Grande (Paiva </a:t>
            </a:r>
            <a:r>
              <a:rPr lang="pt-BR" sz="1400" i="1" dirty="0">
                <a:latin typeface="Arial"/>
                <a:ea typeface="Times New Roman"/>
              </a:rPr>
              <a:t>et al</a:t>
            </a:r>
            <a:r>
              <a:rPr lang="pt-BR" sz="1400" dirty="0">
                <a:latin typeface="Arial"/>
                <a:ea typeface="Times New Roman"/>
              </a:rPr>
              <a:t>., 2002; Santos, 2010), e também na baixa qualidade das águas da </a:t>
            </a:r>
            <a:r>
              <a:rPr lang="pt-BR" sz="1400" dirty="0" err="1">
                <a:latin typeface="Arial"/>
                <a:ea typeface="Times New Roman"/>
              </a:rPr>
              <a:t>subbacia</a:t>
            </a:r>
            <a:r>
              <a:rPr lang="pt-BR" sz="1400" dirty="0">
                <a:latin typeface="Arial"/>
                <a:ea typeface="Times New Roman"/>
              </a:rPr>
              <a:t> do rio Uberaba (Cruz, 2003; Candido, 2008). </a:t>
            </a:r>
            <a:endParaRPr lang="pt-BR" sz="1400" dirty="0" smtClean="0">
              <a:latin typeface="Arial"/>
              <a:ea typeface="Times New Roman"/>
            </a:endParaRPr>
          </a:p>
          <a:p>
            <a:pPr algn="just">
              <a:lnSpc>
                <a:spcPct val="150000"/>
              </a:lnSpc>
              <a:spcAft>
                <a:spcPts val="0"/>
              </a:spcAft>
              <a:tabLst>
                <a:tab pos="540385" algn="l"/>
              </a:tabLst>
            </a:pPr>
            <a:endParaRPr lang="pt-BR" sz="1400" b="1" dirty="0">
              <a:effectLst/>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Arial"/>
              </a:rPr>
              <a:t>Mesmo diante da expressiva riqueza obtida por meio de dados secundários, o sistema de reservatórios em cascata implantado no rio Grande e a baixa qualidade das águas da </a:t>
            </a:r>
            <a:r>
              <a:rPr lang="pt-BR" sz="1400" dirty="0" err="1">
                <a:latin typeface="Arial"/>
                <a:ea typeface="Times New Roman"/>
                <a:cs typeface="Arial"/>
              </a:rPr>
              <a:t>subbacia</a:t>
            </a:r>
            <a:r>
              <a:rPr lang="pt-BR" sz="1400" dirty="0">
                <a:latin typeface="Arial"/>
                <a:ea typeface="Times New Roman"/>
                <a:cs typeface="Arial"/>
              </a:rPr>
              <a:t> do rio Uberaba certamente atuam como filtro seletivo no que diz respeito à presença de muitas das espécies apontadas pela literatura nas áreas de influência do empreendimento. Logo, é possível inferir que a comunidade </a:t>
            </a:r>
            <a:r>
              <a:rPr lang="pt-BR" sz="1400" dirty="0" err="1">
                <a:latin typeface="Arial"/>
                <a:ea typeface="Times New Roman"/>
                <a:cs typeface="Arial"/>
              </a:rPr>
              <a:t>ictiofaunística</a:t>
            </a:r>
            <a:r>
              <a:rPr lang="pt-BR" sz="1400" dirty="0">
                <a:latin typeface="Arial"/>
                <a:ea typeface="Times New Roman"/>
                <a:cs typeface="Arial"/>
              </a:rPr>
              <a:t> local é composta basicamente por espécies sedentárias adaptadas ao modo de vida em ambientes aquáticos severamente impactados pela ação antrópica. </a:t>
            </a:r>
            <a:endParaRPr lang="pt-BR" sz="1400" dirty="0">
              <a:latin typeface="Arial"/>
              <a:ea typeface="Times New Roman"/>
              <a:cs typeface="Times New Roman"/>
            </a:endParaRPr>
          </a:p>
          <a:p>
            <a:pPr algn="just">
              <a:lnSpc>
                <a:spcPct val="150000"/>
              </a:lnSpc>
              <a:spcAft>
                <a:spcPts val="0"/>
              </a:spcAft>
              <a:tabLst>
                <a:tab pos="540385" algn="l"/>
              </a:tabLst>
            </a:pPr>
            <a:endParaRPr lang="pt-BR" sz="1400" b="1" dirty="0">
              <a:effectLst/>
              <a:latin typeface="Arial"/>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6669215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IMPACTOS AMBIENTAIS</a:t>
            </a:r>
            <a:endParaRPr lang="pt-BR" sz="2800" b="1" dirty="0"/>
          </a:p>
        </p:txBody>
      </p:sp>
      <p:sp>
        <p:nvSpPr>
          <p:cNvPr id="15" name="Retângulo 14"/>
          <p:cNvSpPr/>
          <p:nvPr/>
        </p:nvSpPr>
        <p:spPr>
          <a:xfrm>
            <a:off x="553495" y="1097279"/>
            <a:ext cx="4475705" cy="5586145"/>
          </a:xfrm>
          <a:prstGeom prst="rect">
            <a:avLst/>
          </a:prstGeom>
        </p:spPr>
        <p:txBody>
          <a:bodyPr wrap="square" numCol="1" spcCol="720000">
            <a:spAutoFit/>
          </a:bodyPr>
          <a:lstStyle/>
          <a:p>
            <a:pPr algn="just">
              <a:lnSpc>
                <a:spcPct val="150000"/>
              </a:lnSpc>
              <a:spcBef>
                <a:spcPts val="1200"/>
              </a:spcBef>
              <a:spcAft>
                <a:spcPts val="0"/>
              </a:spcAft>
            </a:pPr>
            <a:r>
              <a:rPr lang="pt-BR" sz="1400" dirty="0">
                <a:solidFill>
                  <a:srgbClr val="000000"/>
                </a:solidFill>
                <a:latin typeface="Arial"/>
                <a:ea typeface="Times New Roman"/>
                <a:cs typeface="Times New Roman"/>
              </a:rPr>
              <a:t>A análise dos impactos ambientais foi realizada através dos estudos ora apresentados, englobando os três parâmetros (físicos, biológico e antrópicos) sobre os quais foi possível avaliar os potenciais impactos sobre o meio ambiente de forma integrada, considerando-se as fases de planejamento, implantação e operação.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Esta avaliação abrange os impactos positivos e negativos do empreendimento, bem como as medidas mitigadoras e compensatórias, além da avaliação pelo fator tempo, com a determinação a curto, médio e longo prazo, da projeção dos potenciais impactos imediatos, temporários, permanentes e cíclicos, reversíveis e irreversíveis, locais e regionais e, finalmente, se são diretos ou indiretos.</a:t>
            </a:r>
          </a:p>
          <a:p>
            <a:pPr algn="just">
              <a:lnSpc>
                <a:spcPct val="150000"/>
              </a:lnSpc>
              <a:spcAft>
                <a:spcPts val="0"/>
              </a:spcAft>
              <a:tabLst>
                <a:tab pos="540385" algn="l"/>
              </a:tabLst>
            </a:pPr>
            <a:endParaRPr lang="pt-BR" sz="1400" b="1" dirty="0">
              <a:effectLst/>
              <a:latin typeface="Arial"/>
              <a:ea typeface="Times New Roman"/>
              <a:cs typeface="Times New Roman"/>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15342" y="1698506"/>
            <a:ext cx="7686258" cy="576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Imagem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3180522" y="349482"/>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4139177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4" name="Grupo 3"/>
          <p:cNvGrpSpPr/>
          <p:nvPr/>
        </p:nvGrpSpPr>
        <p:grpSpPr>
          <a:xfrm>
            <a:off x="3374964" y="149427"/>
            <a:ext cx="5804452" cy="400110"/>
            <a:chOff x="3180522" y="349482"/>
            <a:chExt cx="5804452" cy="400110"/>
          </a:xfrm>
        </p:grpSpPr>
        <p:sp>
          <p:nvSpPr>
            <p:cNvPr id="5" name="Retângulo 4"/>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6" name="Conector reto 5"/>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 y="822665"/>
            <a:ext cx="12801600" cy="8778535"/>
          </a:xfrm>
          <a:prstGeom prst="rect">
            <a:avLst/>
          </a:prstGeom>
          <a:solidFill>
            <a:schemeClr val="bg1"/>
          </a:solidFill>
          <a:ln>
            <a:noFill/>
          </a:ln>
          <a:effectLst/>
        </p:spPr>
      </p:pic>
    </p:spTree>
    <p:extLst>
      <p:ext uri="{BB962C8B-B14F-4D97-AF65-F5344CB8AC3E}">
        <p14:creationId xmlns:p14="http://schemas.microsoft.com/office/powerpoint/2010/main" xmlns="" val="25265373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887152"/>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PROGRAMAS E PROJETOS ANÁLOGOS E </a:t>
            </a:r>
          </a:p>
          <a:p>
            <a:pPr algn="ctr"/>
            <a:r>
              <a:rPr lang="pt-BR" sz="2800" b="1" dirty="0" err="1" smtClean="0"/>
              <a:t>CO-LOCALIZADOS</a:t>
            </a:r>
            <a:endParaRPr lang="pt-BR" sz="2800" b="1" dirty="0"/>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Retângulo 11"/>
          <p:cNvSpPr/>
          <p:nvPr/>
        </p:nvSpPr>
        <p:spPr>
          <a:xfrm>
            <a:off x="233989" y="5319717"/>
            <a:ext cx="3563232" cy="3046988"/>
          </a:xfrm>
          <a:prstGeom prst="rect">
            <a:avLst/>
          </a:prstGeom>
        </p:spPr>
        <p:txBody>
          <a:bodyPr wrap="square">
            <a:spAutoFit/>
          </a:bodyPr>
          <a:lstStyle/>
          <a:p>
            <a:pPr algn="just">
              <a:lnSpc>
                <a:spcPct val="150000"/>
              </a:lnSpc>
              <a:spcAft>
                <a:spcPts val="0"/>
              </a:spcAft>
              <a:tabLst>
                <a:tab pos="540385" algn="l"/>
              </a:tabLst>
            </a:pPr>
            <a:r>
              <a:rPr lang="pt-BR" sz="1600" dirty="0">
                <a:latin typeface="Arial"/>
                <a:ea typeface="Times New Roman"/>
                <a:cs typeface="Times New Roman"/>
              </a:rPr>
              <a:t>Nesse sentido, são aqui relacionadas algumas das principais Ações, Programas, Planos e Projetos em âmbito </a:t>
            </a:r>
            <a:r>
              <a:rPr lang="pt-BR" sz="1600" dirty="0" smtClean="0">
                <a:latin typeface="Arial"/>
                <a:ea typeface="Times New Roman"/>
                <a:cs typeface="Times New Roman"/>
              </a:rPr>
              <a:t>municipal, estadual e federal</a:t>
            </a:r>
            <a:r>
              <a:rPr lang="pt-BR" sz="1600" dirty="0">
                <a:latin typeface="Arial"/>
                <a:ea typeface="Times New Roman"/>
                <a:cs typeface="Times New Roman"/>
              </a:rPr>
              <a:t>, </a:t>
            </a:r>
            <a:r>
              <a:rPr lang="pt-BR" sz="1600" dirty="0" smtClean="0">
                <a:latin typeface="Arial"/>
                <a:ea typeface="Times New Roman"/>
                <a:cs typeface="Times New Roman"/>
              </a:rPr>
              <a:t>e que </a:t>
            </a:r>
            <a:r>
              <a:rPr lang="pt-BR" sz="1600" dirty="0">
                <a:latin typeface="Arial"/>
                <a:ea typeface="Times New Roman"/>
                <a:cs typeface="Times New Roman"/>
              </a:rPr>
              <a:t>trazem sua descrição básica de modo antever um cenário, em termos de desenvolvimento e de crescimento, local e regional.</a:t>
            </a:r>
          </a:p>
        </p:txBody>
      </p:sp>
      <p:sp>
        <p:nvSpPr>
          <p:cNvPr id="15" name="Retângulo 14"/>
          <p:cNvSpPr/>
          <p:nvPr/>
        </p:nvSpPr>
        <p:spPr>
          <a:xfrm>
            <a:off x="233989" y="812307"/>
            <a:ext cx="3663097" cy="4524315"/>
          </a:xfrm>
          <a:prstGeom prst="rect">
            <a:avLst/>
          </a:prstGeom>
        </p:spPr>
        <p:txBody>
          <a:bodyPr wrap="square">
            <a:spAutoFit/>
          </a:bodyPr>
          <a:lstStyle/>
          <a:p>
            <a:pPr algn="just">
              <a:lnSpc>
                <a:spcPct val="150000"/>
              </a:lnSpc>
              <a:spcAft>
                <a:spcPts val="0"/>
              </a:spcAft>
              <a:tabLst>
                <a:tab pos="540385" algn="l"/>
              </a:tabLst>
            </a:pPr>
            <a:r>
              <a:rPr lang="pt-BR" sz="1600" dirty="0">
                <a:latin typeface="Arial"/>
                <a:ea typeface="Times New Roman"/>
                <a:cs typeface="Times New Roman"/>
              </a:rPr>
              <a:t>A inserção de um empreendimento como o Anel Viário de Uberaba no contexto local e regional remete à sua importância dentro de uma rede criada através de Ações, Programas, Planos e Projetos, públicos e privados, previstos e em execução, que estejam em consonância com os objetivos do empreendimento a ser implantado e que irão potencializar, os efeitos benéficos esperados através de seu desenvolvimento.</a:t>
            </a:r>
          </a:p>
        </p:txBody>
      </p:sp>
      <p:grpSp>
        <p:nvGrpSpPr>
          <p:cNvPr id="20" name="Grupo 19"/>
          <p:cNvGrpSpPr/>
          <p:nvPr/>
        </p:nvGrpSpPr>
        <p:grpSpPr>
          <a:xfrm>
            <a:off x="4095116" y="1626398"/>
            <a:ext cx="3975264" cy="7974802"/>
            <a:chOff x="-4025" y="2004200"/>
            <a:chExt cx="3975264" cy="7248908"/>
          </a:xfrm>
        </p:grpSpPr>
        <p:sp>
          <p:nvSpPr>
            <p:cNvPr id="21" name="Retângulo de cantos arredondados 20"/>
            <p:cNvSpPr/>
            <p:nvPr/>
          </p:nvSpPr>
          <p:spPr>
            <a:xfrm>
              <a:off x="-4025" y="2004200"/>
              <a:ext cx="3975264" cy="57682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p:cNvSpPr/>
            <p:nvPr/>
          </p:nvSpPr>
          <p:spPr>
            <a:xfrm>
              <a:off x="263944" y="2004200"/>
              <a:ext cx="3707295" cy="7248908"/>
            </a:xfrm>
            <a:prstGeom prst="rect">
              <a:avLst/>
            </a:prstGeom>
          </p:spPr>
          <p:txBody>
            <a:bodyPr wrap="square">
              <a:spAutoFit/>
            </a:bodyPr>
            <a:lstStyle/>
            <a:p>
              <a:pPr>
                <a:lnSpc>
                  <a:spcPct val="150000"/>
                </a:lnSpc>
                <a:tabLst>
                  <a:tab pos="540385" algn="l"/>
                </a:tabLst>
              </a:pPr>
              <a:r>
                <a:rPr lang="pt-BR" dirty="0">
                  <a:solidFill>
                    <a:schemeClr val="accent5">
                      <a:lumMod val="75000"/>
                    </a:schemeClr>
                  </a:solidFill>
                  <a:effectLst>
                    <a:outerShdw blurRad="38100" dist="38100" dir="2700000" algn="tl">
                      <a:srgbClr val="000000">
                        <a:alpha val="43137"/>
                      </a:srgbClr>
                    </a:outerShdw>
                  </a:effectLst>
                </a:rPr>
                <a:t>ÂMBITO MUNICIPAL </a:t>
              </a:r>
              <a:endParaRPr lang="pt-BR" sz="1400" dirty="0">
                <a:latin typeface="Arial"/>
                <a:ea typeface="Times New Roman"/>
                <a:cs typeface="Times New Roman"/>
              </a:endParaRPr>
            </a:p>
            <a:p>
              <a:pPr marL="285750" lvl="0" indent="-285750">
                <a:lnSpc>
                  <a:spcPct val="150000"/>
                </a:lnSpc>
                <a:buFont typeface="Wingdings" panose="05000000000000000000" pitchFamily="2" charset="2"/>
                <a:buChar char="Ø"/>
                <a:tabLst>
                  <a:tab pos="540385" algn="l"/>
                </a:tabLst>
              </a:pPr>
              <a:r>
                <a:rPr lang="pt-BR" dirty="0"/>
                <a:t>VETOR - </a:t>
              </a:r>
              <a:r>
                <a:rPr lang="pt-BR" dirty="0" smtClean="0"/>
                <a:t>Via Especial de Transporte Para Ônibus Rápido;</a:t>
              </a:r>
            </a:p>
            <a:p>
              <a:pPr marL="285750" lvl="0" indent="-285750">
                <a:lnSpc>
                  <a:spcPct val="150000"/>
                </a:lnSpc>
                <a:buFont typeface="Wingdings" panose="05000000000000000000" pitchFamily="2" charset="2"/>
                <a:buChar char="Ø"/>
                <a:tabLst>
                  <a:tab pos="540385" algn="l"/>
                </a:tabLst>
              </a:pPr>
              <a:r>
                <a:rPr lang="pt-BR" dirty="0" smtClean="0"/>
                <a:t>Parque </a:t>
              </a:r>
              <a:r>
                <a:rPr lang="pt-BR" dirty="0"/>
                <a:t>Tecnológico de </a:t>
              </a:r>
              <a:r>
                <a:rPr lang="pt-BR" dirty="0" smtClean="0"/>
                <a:t>Uberaba;</a:t>
              </a:r>
              <a:endParaRPr lang="pt-BR" dirty="0"/>
            </a:p>
            <a:p>
              <a:pPr marL="285750" lvl="0" indent="-285750">
                <a:lnSpc>
                  <a:spcPct val="150000"/>
                </a:lnSpc>
                <a:buFont typeface="Wingdings" panose="05000000000000000000" pitchFamily="2" charset="2"/>
                <a:buChar char="Ø"/>
                <a:tabLst>
                  <a:tab pos="540385" algn="l"/>
                </a:tabLst>
              </a:pPr>
              <a:r>
                <a:rPr lang="pt-BR" dirty="0"/>
                <a:t>Planta de </a:t>
              </a:r>
              <a:r>
                <a:rPr lang="pt-BR" dirty="0" smtClean="0"/>
                <a:t>Amônia;</a:t>
              </a:r>
              <a:endParaRPr lang="pt-BR" dirty="0"/>
            </a:p>
            <a:p>
              <a:pPr marL="285750" lvl="0" indent="-285750">
                <a:lnSpc>
                  <a:spcPct val="150000"/>
                </a:lnSpc>
                <a:buFont typeface="Wingdings" panose="05000000000000000000" pitchFamily="2" charset="2"/>
                <a:buChar char="Ø"/>
                <a:tabLst>
                  <a:tab pos="540385" algn="l"/>
                </a:tabLst>
              </a:pPr>
              <a:r>
                <a:rPr lang="pt-BR" dirty="0"/>
                <a:t> </a:t>
              </a:r>
              <a:r>
                <a:rPr lang="pt-BR" dirty="0" smtClean="0"/>
                <a:t>Gasoduto;</a:t>
              </a:r>
              <a:endParaRPr lang="pt-BR" dirty="0"/>
            </a:p>
            <a:p>
              <a:pPr marL="285750" lvl="0" indent="-285750">
                <a:lnSpc>
                  <a:spcPct val="150000"/>
                </a:lnSpc>
                <a:buFont typeface="Wingdings" panose="05000000000000000000" pitchFamily="2" charset="2"/>
                <a:buChar char="Ø"/>
                <a:tabLst>
                  <a:tab pos="540385" algn="l"/>
                </a:tabLst>
              </a:pPr>
              <a:r>
                <a:rPr lang="pt-BR" dirty="0"/>
                <a:t>Distritos Industriais I, II, </a:t>
              </a:r>
              <a:r>
                <a:rPr lang="pt-BR" dirty="0" smtClean="0"/>
                <a:t>II;</a:t>
              </a:r>
              <a:endParaRPr lang="pt-BR" dirty="0"/>
            </a:p>
            <a:p>
              <a:pPr marL="285750" lvl="0" indent="-285750">
                <a:lnSpc>
                  <a:spcPct val="150000"/>
                </a:lnSpc>
                <a:buFont typeface="Wingdings" panose="05000000000000000000" pitchFamily="2" charset="2"/>
                <a:buChar char="Ø"/>
                <a:tabLst>
                  <a:tab pos="540385" algn="l"/>
                </a:tabLst>
              </a:pPr>
              <a:r>
                <a:rPr lang="pt-BR" dirty="0"/>
                <a:t>Parque </a:t>
              </a:r>
              <a:r>
                <a:rPr lang="pt-BR" dirty="0" smtClean="0"/>
                <a:t>Empresarial;</a:t>
              </a:r>
            </a:p>
            <a:p>
              <a:pPr marL="285750" lvl="0" indent="-285750">
                <a:lnSpc>
                  <a:spcPct val="150000"/>
                </a:lnSpc>
                <a:buFont typeface="Wingdings" panose="05000000000000000000" pitchFamily="2" charset="2"/>
                <a:buChar char="Ø"/>
                <a:tabLst>
                  <a:tab pos="540385" algn="l"/>
                </a:tabLst>
              </a:pPr>
              <a:r>
                <a:rPr lang="pt-BR" dirty="0"/>
                <a:t>Zona de Processamento de Exportação – </a:t>
              </a:r>
              <a:r>
                <a:rPr lang="pt-BR" dirty="0" smtClean="0"/>
                <a:t>ZPE;</a:t>
              </a:r>
              <a:endParaRPr lang="pt-BR" dirty="0"/>
            </a:p>
            <a:p>
              <a:pPr marL="285750" lvl="0" indent="-285750">
                <a:lnSpc>
                  <a:spcPct val="150000"/>
                </a:lnSpc>
                <a:buFont typeface="Wingdings" panose="05000000000000000000" pitchFamily="2" charset="2"/>
                <a:buChar char="Ø"/>
                <a:tabLst>
                  <a:tab pos="540385" algn="l"/>
                </a:tabLst>
              </a:pPr>
              <a:r>
                <a:rPr lang="pt-BR" dirty="0" smtClean="0"/>
                <a:t>EADI </a:t>
              </a:r>
              <a:r>
                <a:rPr lang="pt-BR" dirty="0"/>
                <a:t>- Estação Aduaneira do </a:t>
              </a:r>
              <a:r>
                <a:rPr lang="pt-BR" dirty="0" smtClean="0"/>
                <a:t>Interior;</a:t>
              </a:r>
              <a:endParaRPr lang="pt-BR" dirty="0"/>
            </a:p>
            <a:p>
              <a:pPr marL="285750" lvl="0" indent="-285750">
                <a:lnSpc>
                  <a:spcPct val="150000"/>
                </a:lnSpc>
                <a:buFont typeface="Wingdings" panose="05000000000000000000" pitchFamily="2" charset="2"/>
                <a:buChar char="Ø"/>
                <a:tabLst>
                  <a:tab pos="540385" algn="l"/>
                </a:tabLst>
              </a:pPr>
              <a:r>
                <a:rPr lang="pt-BR" dirty="0"/>
                <a:t> </a:t>
              </a:r>
              <a:r>
                <a:rPr lang="pt-BR" dirty="0" err="1" smtClean="0"/>
                <a:t>Minidistritos</a:t>
              </a:r>
              <a:endParaRPr lang="pt-BR" dirty="0" smtClean="0"/>
            </a:p>
            <a:p>
              <a:pPr marL="285750" lvl="0" indent="-285750">
                <a:lnSpc>
                  <a:spcPct val="150000"/>
                </a:lnSpc>
                <a:buFont typeface="Wingdings" panose="05000000000000000000" pitchFamily="2" charset="2"/>
                <a:buChar char="Ø"/>
                <a:tabLst>
                  <a:tab pos="540385" algn="l"/>
                </a:tabLst>
              </a:pPr>
              <a:r>
                <a:rPr lang="pt-BR" dirty="0" smtClean="0"/>
                <a:t>Plano Diretor para o Anel Viário</a:t>
              </a:r>
            </a:p>
            <a:p>
              <a:pPr lvl="0">
                <a:lnSpc>
                  <a:spcPct val="150000"/>
                </a:lnSpc>
                <a:tabLst>
                  <a:tab pos="540385" algn="l"/>
                </a:tabLst>
              </a:pPr>
              <a:r>
                <a:rPr lang="pt-BR" dirty="0" smtClean="0"/>
                <a:t>De Uberaba</a:t>
              </a:r>
            </a:p>
            <a:p>
              <a:pPr marL="285750" lvl="0" indent="-285750">
                <a:lnSpc>
                  <a:spcPct val="150000"/>
                </a:lnSpc>
                <a:buFont typeface="Wingdings" panose="05000000000000000000" pitchFamily="2" charset="2"/>
                <a:buChar char="Ø"/>
                <a:tabLst>
                  <a:tab pos="540385" algn="l"/>
                </a:tabLst>
              </a:pPr>
              <a:endParaRPr lang="pt-BR" dirty="0" smtClean="0"/>
            </a:p>
            <a:p>
              <a:pPr algn="just">
                <a:lnSpc>
                  <a:spcPct val="150000"/>
                </a:lnSpc>
                <a:spcAft>
                  <a:spcPts val="0"/>
                </a:spcAft>
                <a:tabLst>
                  <a:tab pos="540385" algn="l"/>
                </a:tabLst>
              </a:pPr>
              <a:endParaRPr lang="pt-BR" dirty="0">
                <a:latin typeface="Arial"/>
                <a:ea typeface="Times New Roman"/>
                <a:cs typeface="Times New Roman"/>
              </a:endParaRPr>
            </a:p>
            <a:p>
              <a:pPr algn="just">
                <a:lnSpc>
                  <a:spcPct val="150000"/>
                </a:lnSpc>
                <a:spcAft>
                  <a:spcPts val="0"/>
                </a:spcAft>
                <a:tabLst>
                  <a:tab pos="540385" algn="l"/>
                </a:tabLst>
              </a:pPr>
              <a:r>
                <a:rPr lang="pt-BR" dirty="0">
                  <a:latin typeface="Arial"/>
                  <a:ea typeface="Times New Roman"/>
                  <a:cs typeface="Times New Roman"/>
                </a:rPr>
                <a:t> </a:t>
              </a:r>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rot="16200000">
            <a:off x="8712437" y="2084350"/>
            <a:ext cx="3518944" cy="439608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3" name="Conector angulado 2"/>
          <p:cNvCxnSpPr/>
          <p:nvPr/>
        </p:nvCxnSpPr>
        <p:spPr>
          <a:xfrm rot="10800000" flipV="1">
            <a:off x="7881258" y="5911235"/>
            <a:ext cx="2721281" cy="1389452"/>
          </a:xfrm>
          <a:prstGeom prst="bentConnector3">
            <a:avLst>
              <a:gd name="adj1" fmla="val 50000"/>
            </a:avLst>
          </a:prstGeom>
          <a:ln w="25400">
            <a:solidFill>
              <a:srgbClr val="23697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245826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80409" y="24588"/>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PROGRAMAS AMBIENTAIS</a:t>
            </a:r>
            <a:endParaRPr lang="pt-BR" sz="2800" b="1" dirty="0"/>
          </a:p>
        </p:txBody>
      </p:sp>
      <p:sp>
        <p:nvSpPr>
          <p:cNvPr id="15" name="Retângulo 14"/>
          <p:cNvSpPr/>
          <p:nvPr/>
        </p:nvSpPr>
        <p:spPr>
          <a:xfrm>
            <a:off x="553496" y="1357413"/>
            <a:ext cx="6799804" cy="5262979"/>
          </a:xfrm>
          <a:prstGeom prst="rect">
            <a:avLst/>
          </a:prstGeom>
        </p:spPr>
        <p:txBody>
          <a:bodyPr wrap="square" numCol="2" spcCol="720000">
            <a:spAutoFit/>
          </a:bodyPr>
          <a:lstStyle/>
          <a:p>
            <a:pPr algn="just">
              <a:lnSpc>
                <a:spcPct val="150000"/>
              </a:lnSpc>
              <a:spcAft>
                <a:spcPts val="0"/>
              </a:spcAft>
              <a:tabLst>
                <a:tab pos="540385" algn="l"/>
              </a:tabLst>
            </a:pPr>
            <a:r>
              <a:rPr lang="pt-BR" sz="1400" dirty="0">
                <a:latin typeface="Arial"/>
                <a:ea typeface="Times New Roman"/>
                <a:cs typeface="Times New Roman"/>
              </a:rPr>
              <a:t>Os Programas aqui desenvolvidos visam atender a todas as medidas mitigatórias e de controle ambientais definidas na avaliação de impactos. Mais do que uma obrigação do ponto de vista legislativo, seu cumprimento deve ser visto como diretriz essencial para o sucesso da implantação e operação das intervenções propostas para o empreendimento, uma vez que a valorização dos impactos positivos e a minimização dos impactos negativos sempre foram a base do planejamento deste empreendimento.</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Os programas ora apresentados são dispostos de acordo com os meios de propagação, quais sejam, físico, biótico e socioeconômico. Cabe ressaltar que, apesar dos meios serem distintos, há uma </a:t>
            </a:r>
            <a:r>
              <a:rPr lang="pt-BR" sz="1400" dirty="0" err="1">
                <a:latin typeface="Arial"/>
                <a:ea typeface="Times New Roman"/>
                <a:cs typeface="Times New Roman"/>
              </a:rPr>
              <a:t>interrelação</a:t>
            </a:r>
            <a:r>
              <a:rPr lang="pt-BR" sz="1400" dirty="0">
                <a:latin typeface="Arial"/>
                <a:ea typeface="Times New Roman"/>
                <a:cs typeface="Times New Roman"/>
              </a:rPr>
              <a:t> entre os impactos e, por conseguinte, entre os programas que aqui serão apresentados.</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O detalhamento destes programas constará no Plano de Controle Ambiental (</a:t>
            </a:r>
            <a:r>
              <a:rPr lang="pt-BR" sz="1400" dirty="0" err="1">
                <a:latin typeface="Arial"/>
                <a:ea typeface="Times New Roman"/>
                <a:cs typeface="Times New Roman"/>
              </a:rPr>
              <a:t>PCA</a:t>
            </a:r>
            <a:r>
              <a:rPr lang="pt-BR" sz="1400" dirty="0">
                <a:latin typeface="Arial"/>
                <a:ea typeface="Times New Roman"/>
                <a:cs typeface="Times New Roman"/>
              </a:rPr>
              <a:t>), em uma próxima etapa do licenciamento ambiental do empreendimento em questão.</a:t>
            </a:r>
          </a:p>
          <a:p>
            <a:pPr algn="just">
              <a:lnSpc>
                <a:spcPct val="150000"/>
              </a:lnSpc>
              <a:spcAft>
                <a:spcPts val="0"/>
              </a:spcAft>
              <a:tabLst>
                <a:tab pos="540385" algn="l"/>
              </a:tabLst>
            </a:pPr>
            <a:endParaRPr lang="pt-BR" sz="1400" b="1" dirty="0">
              <a:effectLst/>
              <a:latin typeface="Arial"/>
              <a:ea typeface="Times New Roman"/>
              <a:cs typeface="Times New Roman"/>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39050" y="2552700"/>
            <a:ext cx="4900320" cy="3581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Imagem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7" name="Grupo 6"/>
          <p:cNvGrpSpPr/>
          <p:nvPr/>
        </p:nvGrpSpPr>
        <p:grpSpPr>
          <a:xfrm>
            <a:off x="2562164" y="149427"/>
            <a:ext cx="5804452" cy="400110"/>
            <a:chOff x="3180522" y="349482"/>
            <a:chExt cx="5804452" cy="400110"/>
          </a:xfrm>
        </p:grpSpPr>
        <p:sp>
          <p:nvSpPr>
            <p:cNvPr id="8" name="Retângulo 7"/>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9" name="Conector reto 8"/>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6414962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09"/>
            <a:ext cx="3411252" cy="1398421"/>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solidFill>
                  <a:prstClr val="white"/>
                </a:solidFill>
              </a:rPr>
              <a:t>PROGRAMAS AMBIENTAIS</a:t>
            </a:r>
            <a:endParaRPr lang="pt-BR" sz="2800" b="1" dirty="0">
              <a:solidFill>
                <a:prstClr val="white"/>
              </a:solidFill>
            </a:endParaRPr>
          </a:p>
        </p:txBody>
      </p:sp>
      <p:sp>
        <p:nvSpPr>
          <p:cNvPr id="6" name="Retângulo 5"/>
          <p:cNvSpPr/>
          <p:nvPr/>
        </p:nvSpPr>
        <p:spPr>
          <a:xfrm>
            <a:off x="121099" y="1382954"/>
            <a:ext cx="12537658" cy="8340745"/>
          </a:xfrm>
          <a:prstGeom prst="rect">
            <a:avLst/>
          </a:prstGeom>
        </p:spPr>
        <p:txBody>
          <a:bodyPr wrap="square" numCol="1" spcCol="720000">
            <a:spAutoFit/>
          </a:bodyPr>
          <a:lstStyle/>
          <a:p>
            <a:pPr marL="285750" indent="-285750" algn="just">
              <a:lnSpc>
                <a:spcPct val="150000"/>
              </a:lnSpc>
              <a:spcBef>
                <a:spcPts val="285"/>
              </a:spcBef>
              <a:spcAft>
                <a:spcPts val="285"/>
              </a:spcAft>
              <a:buFont typeface="Wingdings" panose="05000000000000000000" pitchFamily="2" charset="2"/>
              <a:buChar char="v"/>
              <a:tabLst>
                <a:tab pos="540385" algn="l"/>
                <a:tab pos="449580" algn="l"/>
              </a:tabLst>
            </a:pPr>
            <a:r>
              <a:rPr lang="pt-BR" b="1" i="1" dirty="0" smtClean="0">
                <a:solidFill>
                  <a:srgbClr val="257579"/>
                </a:solidFill>
                <a:effectLst>
                  <a:outerShdw blurRad="38100" dist="38100" dir="2700000" algn="tl">
                    <a:srgbClr val="000000">
                      <a:alpha val="43137"/>
                    </a:srgbClr>
                  </a:outerShdw>
                </a:effectLst>
                <a:latin typeface="Arial"/>
                <a:ea typeface="Times New Roman"/>
                <a:cs typeface="Times New Roman"/>
              </a:rPr>
              <a:t>PLANTO AMBIENTAL DA CONSTRUÇÃO – PAC</a:t>
            </a:r>
          </a:p>
          <a:p>
            <a:pPr algn="just">
              <a:lnSpc>
                <a:spcPct val="150000"/>
              </a:lnSpc>
              <a:spcAft>
                <a:spcPts val="0"/>
              </a:spcAft>
              <a:tabLst>
                <a:tab pos="540385" algn="l"/>
              </a:tabLst>
            </a:pPr>
            <a:r>
              <a:rPr lang="pt-BR" dirty="0">
                <a:solidFill>
                  <a:prstClr val="black"/>
                </a:solidFill>
                <a:latin typeface="Arial"/>
                <a:ea typeface="Times New Roman"/>
                <a:cs typeface="Times New Roman"/>
              </a:rPr>
              <a:t>Integra todos os programas ambientais contidos no PCA e terá como atividade principal a execução de seus sub programas e o apoio estratégico na execução de todos os demais programas ambientais previstos durante as obras</a:t>
            </a:r>
            <a:r>
              <a:rPr lang="pt-BR" dirty="0" smtClean="0">
                <a:solidFill>
                  <a:prstClr val="black"/>
                </a:solidFill>
                <a:latin typeface="Arial"/>
                <a:ea typeface="Times New Roman"/>
                <a:cs typeface="Times New Roman"/>
              </a:rPr>
              <a:t>.</a:t>
            </a:r>
          </a:p>
          <a:p>
            <a:pPr algn="just">
              <a:lnSpc>
                <a:spcPct val="150000"/>
              </a:lnSpc>
              <a:spcAft>
                <a:spcPts val="0"/>
              </a:spcAft>
              <a:tabLst>
                <a:tab pos="540385" algn="l"/>
              </a:tabLst>
            </a:pPr>
            <a:endParaRPr lang="pt-BR" dirty="0">
              <a:solidFill>
                <a:prstClr val="black"/>
              </a:solidFill>
              <a:latin typeface="Arial"/>
              <a:ea typeface="Times New Roman"/>
              <a:cs typeface="Times New Roman"/>
            </a:endParaRPr>
          </a:p>
          <a:p>
            <a:pPr algn="just">
              <a:lnSpc>
                <a:spcPct val="150000"/>
              </a:lnSpc>
              <a:spcAft>
                <a:spcPts val="0"/>
              </a:spcAft>
              <a:tabLst>
                <a:tab pos="540385" algn="l"/>
              </a:tabLst>
            </a:pPr>
            <a:endParaRPr lang="pt-BR" dirty="0" smtClean="0">
              <a:solidFill>
                <a:prstClr val="black"/>
              </a:solidFill>
              <a:latin typeface="Arial"/>
              <a:ea typeface="Times New Roman"/>
              <a:cs typeface="Times New Roman"/>
            </a:endParaRPr>
          </a:p>
          <a:p>
            <a:pPr algn="just">
              <a:lnSpc>
                <a:spcPct val="150000"/>
              </a:lnSpc>
              <a:spcAft>
                <a:spcPts val="0"/>
              </a:spcAft>
              <a:tabLst>
                <a:tab pos="540385" algn="l"/>
              </a:tabLst>
            </a:pPr>
            <a:endParaRPr lang="pt-BR" dirty="0" smtClean="0">
              <a:solidFill>
                <a:prstClr val="black"/>
              </a:solidFill>
              <a:latin typeface="Arial"/>
              <a:ea typeface="Times New Roman"/>
              <a:cs typeface="Times New Roman"/>
            </a:endParaRPr>
          </a:p>
          <a:p>
            <a:pPr marL="285750" indent="-285750" algn="just">
              <a:lnSpc>
                <a:spcPct val="150000"/>
              </a:lnSpc>
              <a:spcBef>
                <a:spcPts val="285"/>
              </a:spcBef>
              <a:spcAft>
                <a:spcPts val="285"/>
              </a:spcAft>
              <a:buFont typeface="Wingdings" panose="05000000000000000000" pitchFamily="2" charset="2"/>
              <a:buChar char="v"/>
              <a:tabLst>
                <a:tab pos="540385" algn="l"/>
                <a:tab pos="449580" algn="l"/>
              </a:tabLst>
            </a:pPr>
            <a:r>
              <a:rPr lang="pt-BR"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PROGRAMA </a:t>
            </a:r>
            <a:r>
              <a:rPr lang="pt-BR" b="1" i="1" dirty="0">
                <a:solidFill>
                  <a:srgbClr val="257579"/>
                </a:solidFill>
                <a:effectLst>
                  <a:outerShdw blurRad="38100" dist="38100" dir="2700000" algn="tl">
                    <a:srgbClr val="000000">
                      <a:alpha val="43137"/>
                    </a:srgbClr>
                  </a:outerShdw>
                </a:effectLst>
                <a:latin typeface="Arial"/>
                <a:ea typeface="Times New Roman"/>
                <a:cs typeface="Times New Roman"/>
              </a:rPr>
              <a:t>DE MONITORAMENTO E CONTROLE DE FOCOS EROSIVOS E MONITORAMENTO DE MASSA</a:t>
            </a:r>
          </a:p>
          <a:p>
            <a:pPr algn="just">
              <a:lnSpc>
                <a:spcPct val="150000"/>
              </a:lnSpc>
              <a:spcBef>
                <a:spcPts val="285"/>
              </a:spcBef>
              <a:spcAft>
                <a:spcPts val="285"/>
              </a:spcAft>
              <a:tabLst>
                <a:tab pos="540385" algn="l"/>
                <a:tab pos="449580" algn="l"/>
              </a:tabLst>
            </a:pPr>
            <a:r>
              <a:rPr lang="pt-BR" dirty="0">
                <a:solidFill>
                  <a:prstClr val="black"/>
                </a:solidFill>
                <a:latin typeface="Arial"/>
                <a:ea typeface="Times New Roman"/>
                <a:cs typeface="Times New Roman"/>
              </a:rPr>
              <a:t>Este programa apresenta as diretrizes preventivas e os métodos executivos para controle e recuperação ambiental das áreas erosivas presentes no terreno. Sabendo que o terreno já sofreu intervenção será objetivo deste programa a execução de ações antes da fase de obras, durante e até um ano da fase operação do referido empreendimento</a:t>
            </a:r>
            <a:r>
              <a:rPr lang="pt-BR" dirty="0" smtClean="0">
                <a:solidFill>
                  <a:prstClr val="black"/>
                </a:solidFill>
                <a:latin typeface="Arial"/>
                <a:ea typeface="Times New Roman"/>
                <a:cs typeface="Times New Roman"/>
              </a:rPr>
              <a:t>.</a:t>
            </a:r>
          </a:p>
          <a:p>
            <a:pPr algn="just">
              <a:lnSpc>
                <a:spcPct val="150000"/>
              </a:lnSpc>
              <a:spcBef>
                <a:spcPts val="285"/>
              </a:spcBef>
              <a:spcAft>
                <a:spcPts val="285"/>
              </a:spcAft>
              <a:tabLst>
                <a:tab pos="540385" algn="l"/>
                <a:tab pos="449580" algn="l"/>
              </a:tabLst>
            </a:pPr>
            <a:endParaRPr lang="pt-BR" dirty="0">
              <a:solidFill>
                <a:prstClr val="black"/>
              </a:solidFill>
              <a:latin typeface="Arial"/>
              <a:ea typeface="Times New Roman"/>
              <a:cs typeface="Times New Roman"/>
            </a:endParaRPr>
          </a:p>
          <a:p>
            <a:pPr algn="just">
              <a:spcBef>
                <a:spcPts val="285"/>
              </a:spcBef>
              <a:spcAft>
                <a:spcPts val="285"/>
              </a:spcAft>
              <a:tabLst>
                <a:tab pos="540385" algn="l"/>
                <a:tab pos="449580" algn="l"/>
              </a:tabLst>
            </a:pPr>
            <a:r>
              <a:rPr lang="pt-BR"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PROGRAMA DE EDUCAÇÃO AMBIENTAL</a:t>
            </a:r>
          </a:p>
          <a:p>
            <a:pPr algn="just">
              <a:spcBef>
                <a:spcPts val="285"/>
              </a:spcBef>
              <a:spcAft>
                <a:spcPts val="285"/>
              </a:spcAft>
              <a:tabLst>
                <a:tab pos="540385" algn="l"/>
                <a:tab pos="449580" algn="l"/>
              </a:tabLst>
            </a:pPr>
            <a:endParaRPr lang="pt-BR" sz="1400" b="1" i="1" dirty="0">
              <a:solidFill>
                <a:srgbClr val="257579"/>
              </a:solidFill>
              <a:effectLst>
                <a:outerShdw blurRad="38100" dist="38100" dir="2700000" algn="tl">
                  <a:srgbClr val="000000">
                    <a:alpha val="43137"/>
                  </a:srgbClr>
                </a:outerShdw>
              </a:effectLst>
              <a:latin typeface="Arial"/>
              <a:ea typeface="Times New Roman"/>
              <a:cs typeface="Times New Roman"/>
            </a:endParaRPr>
          </a:p>
          <a:p>
            <a:pPr algn="just">
              <a:lnSpc>
                <a:spcPct val="150000"/>
              </a:lnSpc>
              <a:spcBef>
                <a:spcPts val="285"/>
              </a:spcBef>
              <a:spcAft>
                <a:spcPts val="285"/>
              </a:spcAft>
              <a:tabLst>
                <a:tab pos="540385" algn="l"/>
                <a:tab pos="449580" algn="l"/>
              </a:tabLst>
            </a:pPr>
            <a:r>
              <a:rPr lang="pt-BR" dirty="0">
                <a:solidFill>
                  <a:prstClr val="black"/>
                </a:solidFill>
                <a:latin typeface="Arial"/>
                <a:ea typeface="Times New Roman"/>
                <a:cs typeface="Times New Roman"/>
              </a:rPr>
              <a:t>As ações de educação ambiental funcionarão como ferramentas para a mitigação dos impactos negativos e potencialização dos impactos positivos do empreendimento, ao fornecer informações à comunidade local a respeito das mudanças, formando uma base para a construção de um pensamento crítico e melhor entendimento da situação.</a:t>
            </a:r>
          </a:p>
          <a:p>
            <a:pPr algn="just">
              <a:lnSpc>
                <a:spcPct val="150000"/>
              </a:lnSpc>
              <a:spcBef>
                <a:spcPts val="285"/>
              </a:spcBef>
              <a:spcAft>
                <a:spcPts val="285"/>
              </a:spcAft>
              <a:tabLst>
                <a:tab pos="540385" algn="l"/>
                <a:tab pos="449580" algn="l"/>
              </a:tabLst>
            </a:pPr>
            <a:endParaRPr lang="pt-BR" dirty="0">
              <a:solidFill>
                <a:prstClr val="black"/>
              </a:solidFill>
              <a:latin typeface="Arial"/>
              <a:ea typeface="Times New Roman"/>
              <a:cs typeface="Times New Roman"/>
            </a:endParaRPr>
          </a:p>
          <a:p>
            <a:pPr algn="just">
              <a:lnSpc>
                <a:spcPct val="150000"/>
              </a:lnSpc>
              <a:spcBef>
                <a:spcPts val="285"/>
              </a:spcBef>
              <a:spcAft>
                <a:spcPts val="285"/>
              </a:spcAft>
              <a:tabLst>
                <a:tab pos="540385" algn="l"/>
                <a:tab pos="449580" algn="l"/>
              </a:tabLst>
            </a:pPr>
            <a:endParaRPr lang="pt-BR" b="1" i="1" dirty="0">
              <a:solidFill>
                <a:srgbClr val="257579"/>
              </a:solidFill>
              <a:effectLst>
                <a:outerShdw blurRad="38100" dist="38100" dir="2700000" algn="tl">
                  <a:srgbClr val="000000">
                    <a:alpha val="43137"/>
                  </a:srgbClr>
                </a:outerShdw>
              </a:effectLst>
              <a:latin typeface="Arial"/>
              <a:ea typeface="Times New Roman"/>
              <a:cs typeface="Times New Roman"/>
            </a:endParaRPr>
          </a:p>
          <a:p>
            <a:pPr algn="just">
              <a:lnSpc>
                <a:spcPct val="150000"/>
              </a:lnSpc>
              <a:spcBef>
                <a:spcPts val="285"/>
              </a:spcBef>
              <a:spcAft>
                <a:spcPts val="285"/>
              </a:spcAft>
              <a:tabLst>
                <a:tab pos="540385" algn="l"/>
                <a:tab pos="449580" algn="l"/>
              </a:tabLst>
            </a:pPr>
            <a:r>
              <a:rPr lang="pt-BR" b="1" i="1" dirty="0" smtClean="0">
                <a:solidFill>
                  <a:prstClr val="black"/>
                </a:solidFill>
                <a:latin typeface="Arial"/>
                <a:ea typeface="Times New Roman"/>
                <a:cs typeface="Times New Roman"/>
              </a:rPr>
              <a:t>	</a:t>
            </a:r>
            <a:endParaRPr lang="pt-BR" b="1" i="1" dirty="0">
              <a:solidFill>
                <a:prstClr val="black"/>
              </a:solidFill>
              <a:latin typeface="Arial"/>
              <a:ea typeface="Times New Roman"/>
              <a:cs typeface="Times New Roman"/>
            </a:endParaRPr>
          </a:p>
        </p:txBody>
      </p:sp>
      <p:pic>
        <p:nvPicPr>
          <p:cNvPr id="7" name="Imagem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1212336" y="213524"/>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Retângulo 12"/>
          <p:cNvSpPr/>
          <p:nvPr/>
        </p:nvSpPr>
        <p:spPr>
          <a:xfrm>
            <a:off x="272957" y="2491752"/>
            <a:ext cx="12528643" cy="507831"/>
          </a:xfrm>
          <a:prstGeom prst="rect">
            <a:avLst/>
          </a:prstGeom>
        </p:spPr>
        <p:txBody>
          <a:bodyPr wrap="square" numCol="1" spcCol="720000">
            <a:spAutoFit/>
          </a:bodyPr>
          <a:lstStyle/>
          <a:p>
            <a:pPr algn="just">
              <a:lnSpc>
                <a:spcPct val="150000"/>
              </a:lnSpc>
              <a:spcBef>
                <a:spcPts val="285"/>
              </a:spcBef>
              <a:spcAft>
                <a:spcPts val="285"/>
              </a:spcAft>
              <a:tabLst>
                <a:tab pos="540385" algn="l"/>
                <a:tab pos="449580" algn="l"/>
              </a:tabLst>
            </a:pPr>
            <a:r>
              <a:rPr lang="pt-BR" b="1" i="1" dirty="0" smtClean="0">
                <a:solidFill>
                  <a:prstClr val="black"/>
                </a:solidFill>
                <a:latin typeface="Arial"/>
                <a:ea typeface="Times New Roman"/>
                <a:cs typeface="Times New Roman"/>
              </a:rPr>
              <a:t>	</a:t>
            </a:r>
            <a:endParaRPr lang="pt-BR" b="1" i="1" dirty="0">
              <a:solidFill>
                <a:prstClr val="black"/>
              </a:solidFill>
              <a:latin typeface="Arial"/>
              <a:ea typeface="Times New Roman"/>
              <a:cs typeface="Times New Roman"/>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746326" y="5815355"/>
            <a:ext cx="2763503" cy="11311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34808" y="2831167"/>
            <a:ext cx="1152525" cy="11096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242260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09"/>
            <a:ext cx="3411252" cy="1398421"/>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solidFill>
                  <a:prstClr val="white"/>
                </a:solidFill>
              </a:rPr>
              <a:t>PROGRAMAS AMBIENTAIS</a:t>
            </a:r>
            <a:endParaRPr lang="pt-BR" sz="2800" b="1" dirty="0">
              <a:solidFill>
                <a:prstClr val="white"/>
              </a:solidFill>
            </a:endParaRPr>
          </a:p>
        </p:txBody>
      </p:sp>
      <p:sp>
        <p:nvSpPr>
          <p:cNvPr id="2" name="Retângulo 1"/>
          <p:cNvSpPr/>
          <p:nvPr/>
        </p:nvSpPr>
        <p:spPr>
          <a:xfrm>
            <a:off x="263941" y="1863798"/>
            <a:ext cx="12213809" cy="3000821"/>
          </a:xfrm>
          <a:prstGeom prst="rect">
            <a:avLst/>
          </a:prstGeom>
        </p:spPr>
        <p:txBody>
          <a:bodyPr wrap="square" numCol="1" spcCol="432000">
            <a:spAutoFit/>
          </a:bodyPr>
          <a:lstStyle/>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a:latin typeface="Arial"/>
                <a:ea typeface="Times New Roman"/>
                <a:cs typeface="Arial"/>
              </a:rPr>
              <a:t> </a:t>
            </a:r>
            <a:r>
              <a:rPr lang="pt-BR" sz="1400" dirty="0" smtClean="0">
                <a:latin typeface="Arial"/>
                <a:ea typeface="Times New Roman"/>
                <a:cs typeface="Arial"/>
              </a:rPr>
              <a:t>.</a:t>
            </a:r>
            <a:endParaRPr lang="pt-BR" sz="1400" dirty="0">
              <a:effectLst/>
              <a:latin typeface="Arial"/>
              <a:ea typeface="Times New Roman"/>
              <a:cs typeface="Times New Roman"/>
            </a:endParaRPr>
          </a:p>
        </p:txBody>
      </p:sp>
      <p:sp>
        <p:nvSpPr>
          <p:cNvPr id="6" name="Retângulo 5"/>
          <p:cNvSpPr/>
          <p:nvPr/>
        </p:nvSpPr>
        <p:spPr>
          <a:xfrm>
            <a:off x="233989" y="1132774"/>
            <a:ext cx="11637773" cy="8263801"/>
          </a:xfrm>
          <a:prstGeom prst="rect">
            <a:avLst/>
          </a:prstGeom>
        </p:spPr>
        <p:txBody>
          <a:bodyPr wrap="square" numCol="1" spcCol="720000">
            <a:spAutoFit/>
          </a:bodyPr>
          <a:lstStyle/>
          <a:p>
            <a:pPr algn="just">
              <a:spcBef>
                <a:spcPts val="285"/>
              </a:spcBef>
              <a:spcAft>
                <a:spcPts val="285"/>
              </a:spcAft>
              <a:tabLst>
                <a:tab pos="540385" algn="l"/>
                <a:tab pos="449580" algn="l"/>
              </a:tabLst>
            </a:pPr>
            <a:r>
              <a:rPr lang="pt-BR" sz="20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PROGRAMA DE COMUNICAÇÃO SOCIAL</a:t>
            </a:r>
          </a:p>
          <a:p>
            <a:pPr algn="just">
              <a:spcBef>
                <a:spcPts val="285"/>
              </a:spcBef>
              <a:spcAft>
                <a:spcPts val="285"/>
              </a:spcAft>
              <a:tabLst>
                <a:tab pos="540385" algn="l"/>
                <a:tab pos="449580" algn="l"/>
              </a:tabLst>
            </a:pPr>
            <a:r>
              <a:rPr lang="pt-BR" sz="1400" dirty="0">
                <a:latin typeface="Arial"/>
                <a:ea typeface="Times New Roman"/>
                <a:cs typeface="Times New Roman"/>
              </a:rPr>
              <a:t>Neste programa é fundamental que ações de comunicação social sejam desenvolvidas, como forma de assegurar  a divulgação de informações relativas ao empreendimento e ao esclarecimento de questões afetas ao mesmo. </a:t>
            </a:r>
            <a:endParaRPr lang="pt-BR" sz="1400" dirty="0" smtClean="0">
              <a:latin typeface="Arial"/>
              <a:ea typeface="Times New Roman"/>
              <a:cs typeface="Times New Roman"/>
            </a:endParaRPr>
          </a:p>
          <a:p>
            <a:pPr algn="just">
              <a:spcBef>
                <a:spcPts val="285"/>
              </a:spcBef>
              <a:spcAft>
                <a:spcPts val="285"/>
              </a:spcAft>
              <a:tabLst>
                <a:tab pos="540385" algn="l"/>
                <a:tab pos="449580" algn="l"/>
              </a:tabLst>
            </a:pPr>
            <a:endParaRPr lang="pt-BR" sz="1400" dirty="0">
              <a:latin typeface="Arial"/>
              <a:ea typeface="Times New Roman"/>
              <a:cs typeface="Times New Roman"/>
            </a:endParaRPr>
          </a:p>
          <a:p>
            <a:pPr algn="just">
              <a:spcBef>
                <a:spcPts val="285"/>
              </a:spcBef>
              <a:spcAft>
                <a:spcPts val="285"/>
              </a:spcAft>
              <a:tabLst>
                <a:tab pos="540385" algn="l"/>
                <a:tab pos="449580" algn="l"/>
              </a:tabLst>
            </a:pPr>
            <a:endParaRPr lang="pt-BR" sz="1400" dirty="0" smtClean="0">
              <a:latin typeface="Arial"/>
              <a:ea typeface="Times New Roman"/>
              <a:cs typeface="Times New Roman"/>
            </a:endParaRPr>
          </a:p>
          <a:p>
            <a:pPr algn="just">
              <a:spcBef>
                <a:spcPts val="285"/>
              </a:spcBef>
              <a:spcAft>
                <a:spcPts val="285"/>
              </a:spcAft>
              <a:tabLst>
                <a:tab pos="540385" algn="l"/>
                <a:tab pos="449580" algn="l"/>
              </a:tabLst>
            </a:pPr>
            <a:endParaRPr lang="pt-BR" sz="1400" dirty="0" smtClean="0">
              <a:latin typeface="Arial"/>
              <a:ea typeface="Times New Roman"/>
              <a:cs typeface="Times New Roman"/>
            </a:endParaRPr>
          </a:p>
          <a:p>
            <a:pPr algn="just">
              <a:spcBef>
                <a:spcPts val="285"/>
              </a:spcBef>
              <a:spcAft>
                <a:spcPts val="285"/>
              </a:spcAft>
              <a:tabLst>
                <a:tab pos="540385" algn="l"/>
                <a:tab pos="449580" algn="l"/>
              </a:tabLst>
            </a:pPr>
            <a:r>
              <a:rPr lang="pt-BR" sz="2000" b="1" i="1" dirty="0">
                <a:solidFill>
                  <a:srgbClr val="257579"/>
                </a:solidFill>
                <a:effectLst>
                  <a:outerShdw blurRad="38100" dist="38100" dir="2700000" algn="tl">
                    <a:srgbClr val="000000">
                      <a:alpha val="43137"/>
                    </a:srgbClr>
                  </a:outerShdw>
                </a:effectLst>
                <a:latin typeface="Arial"/>
                <a:ea typeface="Times New Roman"/>
                <a:cs typeface="Times New Roman"/>
              </a:rPr>
              <a:t>PROGRAMA DE NEGOCIAÇÃO DE TERRAS</a:t>
            </a:r>
          </a:p>
          <a:p>
            <a:pPr algn="just">
              <a:lnSpc>
                <a:spcPct val="150000"/>
              </a:lnSpc>
              <a:spcAft>
                <a:spcPts val="0"/>
              </a:spcAft>
              <a:tabLst>
                <a:tab pos="540385" algn="l"/>
              </a:tabLst>
            </a:pPr>
            <a:r>
              <a:rPr lang="pt-BR" sz="1400" dirty="0">
                <a:latin typeface="Arial"/>
                <a:ea typeface="Times New Roman"/>
                <a:cs typeface="Times New Roman"/>
              </a:rPr>
              <a:t>O Programa de Negociação de Terras é voltado para orientar e instrumentalizar o empreendedor na condução de todo processo, de forma a evitar a ocorrência de situações de conflito e garantir que o mesmo seja conduzido de maneira harmônica entre para as partes envolvidas. Ademais, esse Programa procura estabelecer os critérios básicos do referido processo de avaliação e negociação das terras necessárias ao empreendimento.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spcBef>
                <a:spcPts val="285"/>
              </a:spcBef>
              <a:spcAft>
                <a:spcPts val="285"/>
              </a:spcAft>
              <a:tabLst>
                <a:tab pos="540385" algn="l"/>
                <a:tab pos="449580" algn="l"/>
              </a:tabLst>
            </a:pPr>
            <a:r>
              <a:rPr lang="pt-BR" sz="2000" b="1" i="1" dirty="0">
                <a:solidFill>
                  <a:srgbClr val="257579"/>
                </a:solidFill>
                <a:effectLst>
                  <a:outerShdw blurRad="38100" dist="38100" dir="2700000" algn="tl">
                    <a:srgbClr val="000000">
                      <a:alpha val="43137"/>
                    </a:srgbClr>
                  </a:outerShdw>
                </a:effectLst>
                <a:latin typeface="Arial"/>
                <a:ea typeface="Times New Roman"/>
                <a:cs typeface="Times New Roman"/>
              </a:rPr>
              <a:t>PROGRAMA DE SINALIZAÇÃO DE ALERTA</a:t>
            </a:r>
          </a:p>
          <a:p>
            <a:pPr algn="just">
              <a:spcBef>
                <a:spcPts val="285"/>
              </a:spcBef>
              <a:spcAft>
                <a:spcPts val="285"/>
              </a:spcAft>
              <a:tabLst>
                <a:tab pos="540385" algn="l"/>
                <a:tab pos="449580" algn="l"/>
              </a:tabLst>
            </a:pPr>
            <a:r>
              <a:rPr lang="pt-BR" sz="1400" dirty="0">
                <a:latin typeface="Arial"/>
                <a:ea typeface="Times New Roman"/>
                <a:cs typeface="Times New Roman"/>
              </a:rPr>
              <a:t>O Programa de Sinalização e Alerta, visa a minimizar os impactos do empreendimento sobre os usuários das rodovias </a:t>
            </a:r>
            <a:r>
              <a:rPr lang="pt-BR" sz="1400" dirty="0" smtClean="0">
                <a:latin typeface="Arial"/>
                <a:ea typeface="Times New Roman"/>
                <a:cs typeface="Times New Roman"/>
              </a:rPr>
              <a:t>principais </a:t>
            </a:r>
            <a:r>
              <a:rPr lang="pt-BR" sz="1400" dirty="0">
                <a:latin typeface="Arial"/>
                <a:ea typeface="Times New Roman"/>
                <a:cs typeface="Times New Roman"/>
              </a:rPr>
              <a:t>e os proprietários e moradores dos estabelecimentos rurais da AID/ADA</a:t>
            </a:r>
            <a:r>
              <a:rPr lang="pt-BR" sz="1400" dirty="0" smtClean="0">
                <a:latin typeface="Arial"/>
                <a:ea typeface="Times New Roman"/>
                <a:cs typeface="Times New Roman"/>
              </a:rPr>
              <a:t>.</a:t>
            </a:r>
          </a:p>
          <a:p>
            <a:pPr algn="just">
              <a:spcBef>
                <a:spcPts val="285"/>
              </a:spcBef>
              <a:spcAft>
                <a:spcPts val="285"/>
              </a:spcAft>
              <a:tabLst>
                <a:tab pos="540385" algn="l"/>
                <a:tab pos="449580" algn="l"/>
              </a:tabLst>
            </a:pPr>
            <a:endParaRPr lang="pt-BR" sz="1400" dirty="0">
              <a:latin typeface="Arial"/>
              <a:ea typeface="Times New Roman"/>
              <a:cs typeface="Times New Roman"/>
            </a:endParaRPr>
          </a:p>
          <a:p>
            <a:pPr algn="just">
              <a:spcBef>
                <a:spcPts val="285"/>
              </a:spcBef>
              <a:spcAft>
                <a:spcPts val="285"/>
              </a:spcAft>
              <a:tabLst>
                <a:tab pos="540385" algn="l"/>
                <a:tab pos="449580" algn="l"/>
              </a:tabLst>
            </a:pPr>
            <a:endParaRPr lang="pt-BR" sz="2000" dirty="0" smtClean="0">
              <a:latin typeface="Arial"/>
              <a:ea typeface="Times New Roman"/>
              <a:cs typeface="Times New Roman"/>
            </a:endParaRPr>
          </a:p>
          <a:p>
            <a:pPr algn="just">
              <a:spcBef>
                <a:spcPts val="285"/>
              </a:spcBef>
              <a:spcAft>
                <a:spcPts val="285"/>
              </a:spcAft>
              <a:tabLst>
                <a:tab pos="540385" algn="l"/>
                <a:tab pos="449580" algn="l"/>
              </a:tabLst>
            </a:pPr>
            <a:r>
              <a:rPr lang="pt-BR" sz="2000" b="1" i="1" dirty="0">
                <a:solidFill>
                  <a:srgbClr val="257579"/>
                </a:solidFill>
                <a:effectLst>
                  <a:outerShdw blurRad="38100" dist="38100" dir="2700000" algn="tl">
                    <a:srgbClr val="000000">
                      <a:alpha val="43137"/>
                    </a:srgbClr>
                  </a:outerShdw>
                </a:effectLst>
                <a:latin typeface="Arial"/>
                <a:ea typeface="Times New Roman"/>
                <a:cs typeface="Times New Roman"/>
              </a:rPr>
              <a:t>PROGRAMA DE SAÚDE, SEGURANÇA E MEIO AMBIENTE</a:t>
            </a:r>
          </a:p>
          <a:p>
            <a:pPr algn="just">
              <a:spcBef>
                <a:spcPts val="285"/>
              </a:spcBef>
              <a:spcAft>
                <a:spcPts val="285"/>
              </a:spcAft>
              <a:tabLst>
                <a:tab pos="540385" algn="l"/>
                <a:tab pos="449580" algn="l"/>
              </a:tabLst>
            </a:pPr>
            <a:r>
              <a:rPr lang="pt-BR" sz="1400" dirty="0">
                <a:solidFill>
                  <a:srgbClr val="000000"/>
                </a:solidFill>
                <a:latin typeface="Arial"/>
                <a:ea typeface="Times New Roman"/>
                <a:cs typeface="Times New Roman"/>
              </a:rPr>
              <a:t>Visando garantir a saúde e a segurança de todos, e também minimizar os impactos negativos provenientes da presença e ocupação dos profissionais alocados, faz-se necessário a elaboração e implantação deste programa que </a:t>
            </a:r>
            <a:r>
              <a:rPr lang="pt-BR" sz="1400" dirty="0" smtClean="0">
                <a:solidFill>
                  <a:srgbClr val="000000"/>
                </a:solidFill>
                <a:latin typeface="Arial"/>
                <a:ea typeface="Times New Roman"/>
                <a:cs typeface="Times New Roman"/>
              </a:rPr>
              <a:t>estabelece </a:t>
            </a:r>
            <a:r>
              <a:rPr lang="pt-BR" sz="1400" dirty="0">
                <a:solidFill>
                  <a:srgbClr val="000000"/>
                </a:solidFill>
                <a:latin typeface="Arial"/>
                <a:ea typeface="Times New Roman"/>
                <a:cs typeface="Times New Roman"/>
              </a:rPr>
              <a:t>normas e diretrizes de conduta baseadas em práticas seguras e responsáveis. </a:t>
            </a:r>
          </a:p>
          <a:p>
            <a:pPr algn="just">
              <a:spcBef>
                <a:spcPts val="285"/>
              </a:spcBef>
              <a:spcAft>
                <a:spcPts val="285"/>
              </a:spcAft>
              <a:tabLst>
                <a:tab pos="540385" algn="l"/>
                <a:tab pos="449580"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spcBef>
                <a:spcPts val="285"/>
              </a:spcBef>
              <a:spcAft>
                <a:spcPts val="285"/>
              </a:spcAft>
              <a:tabLst>
                <a:tab pos="540385" algn="l"/>
                <a:tab pos="449580" algn="l"/>
              </a:tabLst>
            </a:pPr>
            <a:endParaRPr lang="pt-BR" sz="1400" dirty="0">
              <a:latin typeface="Arial"/>
              <a:ea typeface="Times New Roman"/>
              <a:cs typeface="Times New Roman"/>
            </a:endParaRPr>
          </a:p>
          <a:p>
            <a:pPr algn="just">
              <a:spcBef>
                <a:spcPts val="285"/>
              </a:spcBef>
              <a:spcAft>
                <a:spcPts val="285"/>
              </a:spcAft>
              <a:tabLst>
                <a:tab pos="540385" algn="l"/>
                <a:tab pos="449580" algn="l"/>
              </a:tabLst>
            </a:pPr>
            <a:endParaRPr lang="pt-BR" sz="2000" b="1" i="1" dirty="0" smtClean="0">
              <a:solidFill>
                <a:srgbClr val="257579"/>
              </a:solidFill>
              <a:effectLst>
                <a:outerShdw blurRad="38100" dist="38100" dir="2700000" algn="tl">
                  <a:srgbClr val="000000">
                    <a:alpha val="43137"/>
                  </a:srgbClr>
                </a:outerShdw>
              </a:effectLst>
              <a:latin typeface="Arial"/>
              <a:ea typeface="Times New Roman"/>
              <a:cs typeface="Times New Roman"/>
            </a:endParaRPr>
          </a:p>
          <a:p>
            <a:pPr algn="just">
              <a:spcBef>
                <a:spcPts val="285"/>
              </a:spcBef>
              <a:spcAft>
                <a:spcPts val="285"/>
              </a:spcAft>
              <a:tabLst>
                <a:tab pos="540385" algn="l"/>
                <a:tab pos="449580" algn="l"/>
              </a:tabLst>
            </a:pP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515634" y="1856762"/>
            <a:ext cx="1209307" cy="13667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sp>
        <p:nvSpPr>
          <p:cNvPr id="8" name="Retângulo 7"/>
          <p:cNvSpPr/>
          <p:nvPr/>
        </p:nvSpPr>
        <p:spPr>
          <a:xfrm>
            <a:off x="263942" y="3223552"/>
            <a:ext cx="11782915" cy="907941"/>
          </a:xfrm>
          <a:prstGeom prst="rect">
            <a:avLst/>
          </a:prstGeom>
        </p:spPr>
        <p:txBody>
          <a:bodyPr wrap="square" numCol="1" spcCol="720000">
            <a:spAutoFit/>
          </a:bodyPr>
          <a:lstStyle/>
          <a:p>
            <a:pPr algn="just">
              <a:spcBef>
                <a:spcPts val="285"/>
              </a:spcBef>
              <a:spcAft>
                <a:spcPts val="285"/>
              </a:spcAft>
              <a:tabLst>
                <a:tab pos="540385" algn="l"/>
                <a:tab pos="449580" algn="l"/>
              </a:tabLst>
            </a:pPr>
            <a:endParaRPr lang="pt-BR" sz="2000" b="1" i="1" dirty="0" smtClean="0">
              <a:solidFill>
                <a:srgbClr val="257579"/>
              </a:solidFill>
              <a:effectLst>
                <a:outerShdw blurRad="38100" dist="38100" dir="2700000" algn="tl">
                  <a:srgbClr val="000000">
                    <a:alpha val="43137"/>
                  </a:srgbClr>
                </a:outerShdw>
              </a:effectLst>
              <a:latin typeface="Arial"/>
              <a:ea typeface="Times New Roman"/>
              <a:cs typeface="Times New Roman"/>
            </a:endParaRPr>
          </a:p>
          <a:p>
            <a:pPr algn="just">
              <a:spcBef>
                <a:spcPts val="285"/>
              </a:spcBef>
              <a:spcAft>
                <a:spcPts val="285"/>
              </a:spcAft>
              <a:tabLst>
                <a:tab pos="540385" algn="l"/>
                <a:tab pos="449580" algn="l"/>
              </a:tabLst>
            </a:pP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3"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885698" y="5794782"/>
            <a:ext cx="2730299" cy="559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631472" y="7344228"/>
            <a:ext cx="1746250" cy="17580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765875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09"/>
            <a:ext cx="3411252" cy="1398421"/>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solidFill>
                  <a:prstClr val="white"/>
                </a:solidFill>
              </a:rPr>
              <a:t>PROGRAMAS AMBIENTAIS</a:t>
            </a:r>
            <a:endParaRPr lang="pt-BR" sz="2800" b="1" dirty="0">
              <a:solidFill>
                <a:prstClr val="white"/>
              </a:solidFill>
            </a:endParaRPr>
          </a:p>
        </p:txBody>
      </p:sp>
      <p:sp>
        <p:nvSpPr>
          <p:cNvPr id="2" name="Retângulo 1"/>
          <p:cNvSpPr/>
          <p:nvPr/>
        </p:nvSpPr>
        <p:spPr>
          <a:xfrm>
            <a:off x="263941" y="1863798"/>
            <a:ext cx="6727409" cy="892552"/>
          </a:xfrm>
          <a:prstGeom prst="rect">
            <a:avLst/>
          </a:prstGeom>
        </p:spPr>
        <p:txBody>
          <a:bodyPr wrap="square" numCol="1" spcCol="432000">
            <a:spAutoFit/>
          </a:bodyPr>
          <a:lstStyle/>
          <a:p>
            <a:pPr algn="just">
              <a:lnSpc>
                <a:spcPct val="150000"/>
              </a:lnSpc>
              <a:spcBef>
                <a:spcPts val="1200"/>
              </a:spcBef>
              <a:spcAft>
                <a:spcPts val="0"/>
              </a:spcAft>
            </a:pPr>
            <a:endParaRPr lang="pt-BR" sz="1400" dirty="0" smtClean="0">
              <a:solidFill>
                <a:srgbClr val="000000"/>
              </a:solidFill>
              <a:latin typeface="Arial"/>
              <a:ea typeface="Times New Roman"/>
              <a:cs typeface="Times New Roman"/>
            </a:endParaRPr>
          </a:p>
          <a:p>
            <a:pPr algn="just">
              <a:lnSpc>
                <a:spcPct val="150000"/>
              </a:lnSpc>
              <a:spcBef>
                <a:spcPts val="1200"/>
              </a:spcBef>
              <a:spcAft>
                <a:spcPts val="0"/>
              </a:spcAft>
            </a:pPr>
            <a:endParaRPr lang="pt-BR" sz="1400" dirty="0">
              <a:solidFill>
                <a:srgbClr val="000000"/>
              </a:solidFill>
              <a:effectLst/>
              <a:latin typeface="Arial"/>
              <a:ea typeface="Times New Roman"/>
              <a:cs typeface="Times New Roman"/>
            </a:endParaRPr>
          </a:p>
        </p:txBody>
      </p:sp>
      <p:sp>
        <p:nvSpPr>
          <p:cNvPr id="6" name="Retângulo 5"/>
          <p:cNvSpPr/>
          <p:nvPr/>
        </p:nvSpPr>
        <p:spPr>
          <a:xfrm>
            <a:off x="263941" y="1403130"/>
            <a:ext cx="12305429" cy="8925520"/>
          </a:xfrm>
          <a:prstGeom prst="rect">
            <a:avLst/>
          </a:prstGeom>
        </p:spPr>
        <p:txBody>
          <a:bodyPr wrap="square" numCol="1" spcCol="720000">
            <a:spAutoFit/>
          </a:bodyPr>
          <a:lstStyle/>
          <a:p>
            <a:pPr algn="just">
              <a:spcBef>
                <a:spcPts val="285"/>
              </a:spcBef>
              <a:spcAft>
                <a:spcPts val="285"/>
              </a:spcAft>
              <a:tabLst>
                <a:tab pos="540385" algn="l"/>
                <a:tab pos="449580" algn="l"/>
              </a:tabLst>
            </a:pPr>
            <a:r>
              <a:rPr lang="pt-BR" sz="20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PROGRAMA DE SINALIZAÇÃO E CONSERVAÇÃO DOS ENTORNOS DA RODOVIA </a:t>
            </a:r>
          </a:p>
          <a:p>
            <a:pPr algn="just">
              <a:lnSpc>
                <a:spcPct val="150000"/>
              </a:lnSpc>
              <a:spcBef>
                <a:spcPts val="285"/>
              </a:spcBef>
              <a:spcAft>
                <a:spcPts val="285"/>
              </a:spcAft>
              <a:tabLst>
                <a:tab pos="540385" algn="l"/>
                <a:tab pos="449580" algn="l"/>
              </a:tabLst>
            </a:pPr>
            <a:r>
              <a:rPr lang="pt-BR" dirty="0">
                <a:solidFill>
                  <a:prstClr val="black"/>
                </a:solidFill>
                <a:latin typeface="Arial"/>
                <a:ea typeface="Times New Roman"/>
                <a:cs typeface="Times New Roman"/>
              </a:rPr>
              <a:t>O presente programa tem como objetivo evitar o atropelamento de representantes da fauna e alertar </a:t>
            </a:r>
            <a:r>
              <a:rPr lang="pt-BR" dirty="0" smtClean="0">
                <a:solidFill>
                  <a:prstClr val="black"/>
                </a:solidFill>
                <a:latin typeface="Arial"/>
                <a:ea typeface="Times New Roman"/>
                <a:cs typeface="Times New Roman"/>
              </a:rPr>
              <a:t>aos </a:t>
            </a:r>
            <a:r>
              <a:rPr lang="pt-BR" dirty="0">
                <a:solidFill>
                  <a:prstClr val="black"/>
                </a:solidFill>
                <a:latin typeface="Arial"/>
                <a:ea typeface="Times New Roman"/>
                <a:cs typeface="Times New Roman"/>
              </a:rPr>
              <a:t>usuários da rodovia sobre os reais riscos de gerar incêndios a partir do descarte de materiais em combustão. </a:t>
            </a:r>
          </a:p>
          <a:p>
            <a:pPr algn="just">
              <a:spcBef>
                <a:spcPts val="285"/>
              </a:spcBef>
              <a:spcAft>
                <a:spcPts val="285"/>
              </a:spcAft>
              <a:tabLst>
                <a:tab pos="540385" algn="l"/>
                <a:tab pos="449580" algn="l"/>
              </a:tabLst>
            </a:pPr>
            <a:endParaRPr lang="pt-BR" sz="1400" dirty="0">
              <a:solidFill>
                <a:srgbClr val="000000"/>
              </a:solidFill>
              <a:latin typeface="Arial"/>
              <a:ea typeface="Calibri"/>
              <a:cs typeface="Times New Roman"/>
            </a:endParaRPr>
          </a:p>
          <a:p>
            <a:pPr algn="just">
              <a:spcBef>
                <a:spcPts val="285"/>
              </a:spcBef>
              <a:spcAft>
                <a:spcPts val="285"/>
              </a:spcAft>
              <a:tabLst>
                <a:tab pos="540385" algn="l"/>
                <a:tab pos="449580" algn="l"/>
              </a:tabLst>
            </a:pPr>
            <a:endParaRPr lang="pt-BR" sz="1400" dirty="0" smtClean="0">
              <a:solidFill>
                <a:srgbClr val="000000"/>
              </a:solidFill>
              <a:latin typeface="Arial"/>
              <a:ea typeface="Calibri"/>
              <a:cs typeface="Times New Roman"/>
            </a:endParaRPr>
          </a:p>
          <a:p>
            <a:pPr>
              <a:spcBef>
                <a:spcPts val="285"/>
              </a:spcBef>
              <a:spcAft>
                <a:spcPts val="285"/>
              </a:spcAft>
              <a:tabLst>
                <a:tab pos="540385" algn="l"/>
                <a:tab pos="449580" algn="l"/>
              </a:tabLst>
            </a:pPr>
            <a:r>
              <a:rPr lang="pt-BR" sz="2000" b="1" i="1" dirty="0">
                <a:solidFill>
                  <a:srgbClr val="257579"/>
                </a:solidFill>
                <a:effectLst>
                  <a:outerShdw blurRad="38100" dist="38100" dir="2700000" algn="tl">
                    <a:srgbClr val="000000">
                      <a:alpha val="43137"/>
                    </a:srgbClr>
                  </a:outerShdw>
                </a:effectLst>
                <a:latin typeface="Arial"/>
                <a:ea typeface="Times New Roman"/>
                <a:cs typeface="Times New Roman"/>
              </a:rPr>
              <a:t>PROGRAMA DE RESGATE DE FLORA</a:t>
            </a:r>
          </a:p>
          <a:p>
            <a:pPr algn="just">
              <a:lnSpc>
                <a:spcPct val="150000"/>
              </a:lnSpc>
              <a:spcBef>
                <a:spcPts val="285"/>
              </a:spcBef>
              <a:spcAft>
                <a:spcPts val="285"/>
              </a:spcAft>
              <a:tabLst>
                <a:tab pos="540385" algn="l"/>
                <a:tab pos="449580" algn="l"/>
              </a:tabLst>
            </a:pPr>
            <a:r>
              <a:rPr lang="pt-BR" dirty="0">
                <a:solidFill>
                  <a:prstClr val="black"/>
                </a:solidFill>
                <a:latin typeface="Arial"/>
                <a:ea typeface="Times New Roman"/>
                <a:cs typeface="Times New Roman"/>
              </a:rPr>
              <a:t>Devido a importância do Bioma cerrado e manutenção de sua flora associada, bem como o impacto causado pelo decapeamento vegetal a ser realizado ao longo dos 65 km do futuro Anel Viário de Uberaba, faz-se necessário medidas de controle visando conservar os indivíduos, a diversidade genética e as interações ecológicas das quais fazem parte. </a:t>
            </a:r>
            <a:endParaRPr lang="pt-BR" dirty="0" smtClean="0">
              <a:solidFill>
                <a:prstClr val="black"/>
              </a:solidFill>
              <a:latin typeface="Arial"/>
              <a:ea typeface="Times New Roman"/>
              <a:cs typeface="Times New Roman"/>
            </a:endParaRPr>
          </a:p>
          <a:p>
            <a:pPr algn="just">
              <a:lnSpc>
                <a:spcPct val="150000"/>
              </a:lnSpc>
              <a:spcBef>
                <a:spcPts val="285"/>
              </a:spcBef>
              <a:spcAft>
                <a:spcPts val="285"/>
              </a:spcAft>
              <a:tabLst>
                <a:tab pos="540385" algn="l"/>
                <a:tab pos="449580" algn="l"/>
              </a:tabLst>
            </a:pPr>
            <a:endParaRPr lang="pt-BR" dirty="0">
              <a:solidFill>
                <a:prstClr val="black"/>
              </a:solidFill>
              <a:latin typeface="Arial"/>
              <a:ea typeface="Times New Roman"/>
              <a:cs typeface="Times New Roman"/>
            </a:endParaRPr>
          </a:p>
          <a:p>
            <a:pPr>
              <a:spcBef>
                <a:spcPts val="285"/>
              </a:spcBef>
              <a:spcAft>
                <a:spcPts val="285"/>
              </a:spcAft>
              <a:tabLst>
                <a:tab pos="540385" algn="l"/>
                <a:tab pos="449580" algn="l"/>
              </a:tabLst>
            </a:pPr>
            <a:r>
              <a:rPr lang="pt-BR" sz="2000" b="1" i="1" dirty="0">
                <a:solidFill>
                  <a:srgbClr val="257579"/>
                </a:solidFill>
                <a:effectLst>
                  <a:outerShdw blurRad="38100" dist="38100" dir="2700000" algn="tl">
                    <a:srgbClr val="000000">
                      <a:alpha val="43137"/>
                    </a:srgbClr>
                  </a:outerShdw>
                </a:effectLst>
                <a:latin typeface="Arial"/>
                <a:ea typeface="Times New Roman"/>
                <a:cs typeface="Times New Roman"/>
              </a:rPr>
              <a:t>PROGRAMA DE ACOMPANHAMENTO E AFUGENTAMENTO DE FAUNA</a:t>
            </a:r>
          </a:p>
          <a:p>
            <a:pPr algn="just">
              <a:lnSpc>
                <a:spcPct val="150000"/>
              </a:lnSpc>
              <a:spcBef>
                <a:spcPts val="1200"/>
              </a:spcBef>
              <a:spcAft>
                <a:spcPts val="0"/>
              </a:spcAft>
            </a:pPr>
            <a:r>
              <a:rPr lang="pt-BR" dirty="0">
                <a:solidFill>
                  <a:srgbClr val="000000"/>
                </a:solidFill>
                <a:latin typeface="Arial"/>
                <a:ea typeface="Times New Roman"/>
                <a:cs typeface="Times New Roman"/>
              </a:rPr>
              <a:t>O programa de Acompanhamento e Afugentamento de Fauna, visando evitar baixas e permitir o deslocamento dos exemplares para as áreas naturais adjacentes. </a:t>
            </a:r>
            <a:r>
              <a:rPr lang="pt-BR" dirty="0" smtClean="0">
                <a:solidFill>
                  <a:srgbClr val="000000"/>
                </a:solidFill>
                <a:latin typeface="Arial"/>
                <a:ea typeface="Calibri"/>
                <a:cs typeface="Times New Roman"/>
              </a:rPr>
              <a:t>Além </a:t>
            </a:r>
            <a:r>
              <a:rPr lang="pt-BR" dirty="0">
                <a:solidFill>
                  <a:srgbClr val="000000"/>
                </a:solidFill>
                <a:latin typeface="Arial"/>
                <a:ea typeface="Calibri"/>
                <a:cs typeface="Times New Roman"/>
              </a:rPr>
              <a:t>de poupar vidas, o presente programa tem como objetivo proporcionar aos componentes da fauna de vertebrados terrestres condições adequadas para dispersão, de modo que os mesmos possam acessar áreas de vegetação nativa adjacentes aos trechos a serem suprimidos com o mínimo de intervenção humana. </a:t>
            </a:r>
            <a:endParaRPr lang="pt-BR" dirty="0">
              <a:solidFill>
                <a:srgbClr val="000000"/>
              </a:solidFill>
              <a:latin typeface="Arial"/>
              <a:ea typeface="Times New Roman"/>
              <a:cs typeface="Times New Roman"/>
            </a:endParaRPr>
          </a:p>
          <a:p>
            <a:pPr>
              <a:spcBef>
                <a:spcPts val="285"/>
              </a:spcBef>
              <a:spcAft>
                <a:spcPts val="285"/>
              </a:spcAft>
              <a:tabLst>
                <a:tab pos="540385" algn="l"/>
                <a:tab pos="449580" algn="l"/>
              </a:tabLst>
            </a:pPr>
            <a:endParaRPr lang="pt-BR" b="1" i="1" dirty="0">
              <a:solidFill>
                <a:srgbClr val="257579"/>
              </a:solidFill>
              <a:effectLst>
                <a:outerShdw blurRad="38100" dist="38100" dir="2700000" algn="tl">
                  <a:srgbClr val="000000">
                    <a:alpha val="43137"/>
                  </a:srgbClr>
                </a:outerShdw>
              </a:effectLst>
              <a:latin typeface="Arial"/>
              <a:ea typeface="Times New Roman"/>
              <a:cs typeface="Times New Roman"/>
            </a:endParaRPr>
          </a:p>
          <a:p>
            <a:pPr algn="just">
              <a:lnSpc>
                <a:spcPct val="150000"/>
              </a:lnSpc>
              <a:spcBef>
                <a:spcPts val="285"/>
              </a:spcBef>
              <a:spcAft>
                <a:spcPts val="285"/>
              </a:spcAft>
              <a:tabLst>
                <a:tab pos="540385" algn="l"/>
                <a:tab pos="449580" algn="l"/>
              </a:tabLst>
            </a:pPr>
            <a:endParaRPr lang="pt-BR" dirty="0">
              <a:solidFill>
                <a:prstClr val="black"/>
              </a:solidFill>
              <a:latin typeface="Arial"/>
              <a:ea typeface="Times New Roman"/>
              <a:cs typeface="Times New Roman"/>
            </a:endParaRPr>
          </a:p>
          <a:p>
            <a:pPr algn="just">
              <a:spcBef>
                <a:spcPts val="285"/>
              </a:spcBef>
              <a:spcAft>
                <a:spcPts val="285"/>
              </a:spcAft>
              <a:tabLst>
                <a:tab pos="540385" algn="l"/>
                <a:tab pos="449580" algn="l"/>
              </a:tabLst>
            </a:pPr>
            <a:endParaRPr lang="pt-BR" sz="1400" dirty="0">
              <a:solidFill>
                <a:srgbClr val="000000"/>
              </a:solidFill>
              <a:latin typeface="Arial"/>
              <a:ea typeface="Calibri"/>
              <a:cs typeface="Times New Roman"/>
            </a:endParaRPr>
          </a:p>
          <a:p>
            <a:pPr algn="just">
              <a:spcBef>
                <a:spcPts val="285"/>
              </a:spcBef>
              <a:spcAft>
                <a:spcPts val="285"/>
              </a:spcAft>
              <a:tabLst>
                <a:tab pos="540385" algn="l"/>
                <a:tab pos="449580" algn="l"/>
              </a:tabLst>
            </a:pP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10497" y="2438400"/>
            <a:ext cx="1123663" cy="11091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Imagem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357927" y="4910169"/>
            <a:ext cx="1828801" cy="13233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a:blip r:embed="rId6">
            <a:extLst>
              <a:ext uri="{BEBA8EAE-BF5A-486C-A8C5-ECC9F3942E4B}">
                <a14:imgProps xmlns:a14="http://schemas.microsoft.com/office/drawing/2010/main" xmlns="">
                  <a14:imgLayer r:embed="rId7">
                    <a14:imgEffect>
                      <a14:artisticPaintBrush/>
                    </a14:imgEffect>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7828722" y="7977928"/>
            <a:ext cx="1819558" cy="1369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308798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09"/>
            <a:ext cx="3411252" cy="1398421"/>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solidFill>
                  <a:prstClr val="white"/>
                </a:solidFill>
              </a:rPr>
              <a:t>PROGRAMAS AMBIENTAIS</a:t>
            </a:r>
            <a:endParaRPr lang="pt-BR" sz="2800" b="1" dirty="0">
              <a:solidFill>
                <a:prstClr val="white"/>
              </a:solidFill>
            </a:endParaRPr>
          </a:p>
        </p:txBody>
      </p:sp>
      <p:sp>
        <p:nvSpPr>
          <p:cNvPr id="2" name="Retângulo 1"/>
          <p:cNvSpPr/>
          <p:nvPr/>
        </p:nvSpPr>
        <p:spPr>
          <a:xfrm>
            <a:off x="263941" y="1863798"/>
            <a:ext cx="6727409" cy="892552"/>
          </a:xfrm>
          <a:prstGeom prst="rect">
            <a:avLst/>
          </a:prstGeom>
        </p:spPr>
        <p:txBody>
          <a:bodyPr wrap="square" numCol="1" spcCol="432000">
            <a:spAutoFit/>
          </a:bodyPr>
          <a:lstStyle/>
          <a:p>
            <a:pPr algn="just">
              <a:lnSpc>
                <a:spcPct val="150000"/>
              </a:lnSpc>
              <a:spcBef>
                <a:spcPts val="1200"/>
              </a:spcBef>
              <a:spcAft>
                <a:spcPts val="0"/>
              </a:spcAft>
            </a:pPr>
            <a:endParaRPr lang="pt-BR" sz="1400" dirty="0" smtClean="0">
              <a:solidFill>
                <a:srgbClr val="000000"/>
              </a:solidFill>
              <a:latin typeface="Arial"/>
              <a:ea typeface="Times New Roman"/>
              <a:cs typeface="Times New Roman"/>
            </a:endParaRPr>
          </a:p>
          <a:p>
            <a:pPr algn="just">
              <a:lnSpc>
                <a:spcPct val="150000"/>
              </a:lnSpc>
              <a:spcBef>
                <a:spcPts val="1200"/>
              </a:spcBef>
              <a:spcAft>
                <a:spcPts val="0"/>
              </a:spcAft>
            </a:pPr>
            <a:endParaRPr lang="pt-BR" sz="1400" dirty="0">
              <a:solidFill>
                <a:srgbClr val="000000"/>
              </a:solidFill>
              <a:effectLst/>
              <a:latin typeface="Arial"/>
              <a:ea typeface="Times New Roman"/>
              <a:cs typeface="Times New Roman"/>
            </a:endParaRPr>
          </a:p>
        </p:txBody>
      </p:sp>
      <p:sp>
        <p:nvSpPr>
          <p:cNvPr id="6" name="Retângulo 5"/>
          <p:cNvSpPr/>
          <p:nvPr/>
        </p:nvSpPr>
        <p:spPr>
          <a:xfrm>
            <a:off x="263941" y="1412728"/>
            <a:ext cx="12537659" cy="2608406"/>
          </a:xfrm>
          <a:prstGeom prst="rect">
            <a:avLst/>
          </a:prstGeom>
        </p:spPr>
        <p:txBody>
          <a:bodyPr wrap="square" numCol="1" spcCol="720000">
            <a:spAutoFit/>
          </a:bodyPr>
          <a:lstStyle/>
          <a:p>
            <a:pPr algn="just">
              <a:spcBef>
                <a:spcPts val="285"/>
              </a:spcBef>
              <a:spcAft>
                <a:spcPts val="285"/>
              </a:spcAft>
              <a:tabLst>
                <a:tab pos="540385" algn="l"/>
                <a:tab pos="449580" algn="l"/>
              </a:tabLst>
            </a:pPr>
            <a:r>
              <a:rPr lang="pt-BR" sz="2000" b="1" i="1" dirty="0" smtClean="0">
                <a:solidFill>
                  <a:srgbClr val="257579"/>
                </a:solidFill>
                <a:effectLst>
                  <a:outerShdw blurRad="38100" dist="38100" dir="2700000" algn="tl">
                    <a:srgbClr val="000000">
                      <a:alpha val="43137"/>
                    </a:srgbClr>
                  </a:outerShdw>
                </a:effectLst>
                <a:latin typeface="Arial"/>
                <a:ea typeface="Times New Roman"/>
                <a:cs typeface="Times New Roman"/>
              </a:rPr>
              <a:t>PROGRAMA DE GESTÃO DE TRANSPORTE DE PRODUTOS PERIGOSOS</a:t>
            </a:r>
          </a:p>
          <a:p>
            <a:pPr algn="just">
              <a:spcBef>
                <a:spcPts val="0"/>
              </a:spcBef>
              <a:spcAft>
                <a:spcPts val="0"/>
              </a:spcAft>
              <a:tabLst>
                <a:tab pos="540385" algn="l"/>
                <a:tab pos="449580" algn="l"/>
              </a:tabLst>
            </a:pPr>
            <a:endParaRPr lang="pt-BR" dirty="0" smtClean="0">
              <a:solidFill>
                <a:prstClr val="black"/>
              </a:solidFill>
              <a:latin typeface="Arial"/>
              <a:ea typeface="Times New Roman"/>
              <a:cs typeface="Times New Roman"/>
            </a:endParaRPr>
          </a:p>
          <a:p>
            <a:pPr algn="just">
              <a:spcBef>
                <a:spcPts val="0"/>
              </a:spcBef>
              <a:spcAft>
                <a:spcPts val="0"/>
              </a:spcAft>
              <a:tabLst>
                <a:tab pos="540385" algn="l"/>
                <a:tab pos="449580" algn="l"/>
              </a:tabLst>
            </a:pPr>
            <a:r>
              <a:rPr lang="pt-BR" dirty="0" smtClean="0">
                <a:solidFill>
                  <a:prstClr val="black"/>
                </a:solidFill>
                <a:latin typeface="Arial"/>
                <a:ea typeface="Times New Roman"/>
                <a:cs typeface="Times New Roman"/>
              </a:rPr>
              <a:t>Com </a:t>
            </a:r>
            <a:r>
              <a:rPr lang="pt-BR" dirty="0">
                <a:solidFill>
                  <a:prstClr val="black"/>
                </a:solidFill>
                <a:latin typeface="Arial"/>
                <a:ea typeface="Times New Roman"/>
                <a:cs typeface="Times New Roman"/>
              </a:rPr>
              <a:t>o aumento do transporte de cargas na região e, principalmente, produtos perigosos, há risco de acidentes e consequente risco de derramamento desses produtos e poluição de recursos hídricos na área de influência da rodovia. </a:t>
            </a:r>
            <a:endParaRPr lang="pt-BR" dirty="0" smtClean="0">
              <a:solidFill>
                <a:prstClr val="black"/>
              </a:solidFill>
              <a:latin typeface="Arial"/>
              <a:ea typeface="Times New Roman"/>
              <a:cs typeface="Times New Roman"/>
            </a:endParaRPr>
          </a:p>
          <a:p>
            <a:pPr algn="just">
              <a:spcBef>
                <a:spcPts val="0"/>
              </a:spcBef>
              <a:spcAft>
                <a:spcPts val="0"/>
              </a:spcAft>
              <a:tabLst>
                <a:tab pos="540385" algn="l"/>
                <a:tab pos="449580" algn="l"/>
              </a:tabLst>
            </a:pPr>
            <a:endParaRPr lang="pt-BR" dirty="0">
              <a:solidFill>
                <a:prstClr val="black"/>
              </a:solidFill>
              <a:latin typeface="Arial"/>
              <a:ea typeface="Times New Roman"/>
              <a:cs typeface="Times New Roman"/>
            </a:endParaRPr>
          </a:p>
          <a:p>
            <a:pPr algn="just">
              <a:spcBef>
                <a:spcPts val="600"/>
              </a:spcBef>
              <a:spcAft>
                <a:spcPts val="600"/>
              </a:spcAft>
              <a:tabLst>
                <a:tab pos="540385" algn="l"/>
                <a:tab pos="449580" algn="l"/>
              </a:tabLst>
            </a:pPr>
            <a:r>
              <a:rPr lang="pt-BR" dirty="0" smtClean="0">
                <a:solidFill>
                  <a:prstClr val="black"/>
                </a:solidFill>
                <a:latin typeface="Arial"/>
                <a:ea typeface="Times New Roman"/>
                <a:cs typeface="Times New Roman"/>
              </a:rPr>
              <a:t>O programa </a:t>
            </a:r>
            <a:r>
              <a:rPr lang="pt-BR" dirty="0">
                <a:solidFill>
                  <a:prstClr val="black"/>
                </a:solidFill>
                <a:latin typeface="Arial"/>
                <a:ea typeface="Times New Roman"/>
                <a:cs typeface="Times New Roman"/>
              </a:rPr>
              <a:t>deverá conter medidas estruturais de segurança de caráter preventivo, englobando a instalação de sinalização específica, advertência e sinais complementares de identificação de serviços. Haverá placas </a:t>
            </a:r>
            <a:r>
              <a:rPr lang="pt-BR" dirty="0" smtClean="0">
                <a:solidFill>
                  <a:prstClr val="black"/>
                </a:solidFill>
                <a:latin typeface="Arial"/>
                <a:ea typeface="Times New Roman"/>
                <a:cs typeface="Times New Roman"/>
              </a:rPr>
              <a:t>informativas, restritivas </a:t>
            </a:r>
            <a:r>
              <a:rPr lang="pt-BR" dirty="0">
                <a:solidFill>
                  <a:prstClr val="black"/>
                </a:solidFill>
                <a:latin typeface="Arial"/>
                <a:ea typeface="Times New Roman"/>
                <a:cs typeface="Times New Roman"/>
              </a:rPr>
              <a:t>ou orientadoras, </a:t>
            </a:r>
            <a:r>
              <a:rPr lang="pt-BR" dirty="0" err="1">
                <a:solidFill>
                  <a:prstClr val="black"/>
                </a:solidFill>
                <a:latin typeface="Arial"/>
                <a:ea typeface="Times New Roman"/>
                <a:cs typeface="Times New Roman"/>
              </a:rPr>
              <a:t>sonorizadores</a:t>
            </a:r>
            <a:r>
              <a:rPr lang="pt-BR" dirty="0">
                <a:solidFill>
                  <a:prstClr val="black"/>
                </a:solidFill>
                <a:latin typeface="Arial"/>
                <a:ea typeface="Times New Roman"/>
                <a:cs typeface="Times New Roman"/>
              </a:rPr>
              <a:t>, olhos de gato e outros sinalizadores reflexivos em </a:t>
            </a:r>
            <a:r>
              <a:rPr lang="pt-BR" dirty="0" smtClean="0">
                <a:solidFill>
                  <a:prstClr val="black"/>
                </a:solidFill>
                <a:latin typeface="Arial"/>
                <a:ea typeface="Times New Roman"/>
                <a:cs typeface="Times New Roman"/>
              </a:rPr>
              <a:t>locais vulneráveis:</a:t>
            </a:r>
            <a:endParaRPr lang="pt-BR" sz="2800" b="1" i="1" dirty="0">
              <a:solidFill>
                <a:srgbClr val="257579"/>
              </a:solidFill>
              <a:effectLst>
                <a:outerShdw blurRad="38100" dist="38100" dir="2700000" algn="tl">
                  <a:srgbClr val="000000">
                    <a:alpha val="43137"/>
                  </a:srgbClr>
                </a:outerShdw>
              </a:effectLst>
              <a:latin typeface="Arial"/>
              <a:ea typeface="Times New Roman"/>
              <a:cs typeface="Times New Roman"/>
            </a:endParaRPr>
          </a:p>
        </p:txBody>
      </p:sp>
      <p:pic>
        <p:nvPicPr>
          <p:cNvPr id="7" name="Imagem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8" name="Grupo 7"/>
          <p:cNvGrpSpPr/>
          <p:nvPr/>
        </p:nvGrpSpPr>
        <p:grpSpPr>
          <a:xfrm>
            <a:off x="3180522" y="349482"/>
            <a:ext cx="5804452" cy="400110"/>
            <a:chOff x="3180522" y="349482"/>
            <a:chExt cx="5804452" cy="400110"/>
          </a:xfrm>
        </p:grpSpPr>
        <p:sp>
          <p:nvSpPr>
            <p:cNvPr id="11" name="Retângulo 10"/>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12" name="Conector reto 11"/>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5" name="Imagem 14"/>
          <p:cNvPicPr/>
          <p:nvPr/>
        </p:nvPicPr>
        <p:blipFill>
          <a:blip r:embed="rId4">
            <a:extLst>
              <a:ext uri="{28A0092B-C50C-407E-A947-70E740481C1C}">
                <a14:useLocalDpi xmlns:a14="http://schemas.microsoft.com/office/drawing/2010/main" xmlns="" val="0"/>
              </a:ext>
            </a:extLst>
          </a:blip>
          <a:srcRect/>
          <a:stretch>
            <a:fillRect/>
          </a:stretch>
        </p:blipFill>
        <p:spPr bwMode="auto">
          <a:xfrm>
            <a:off x="4470113" y="4272869"/>
            <a:ext cx="6625861" cy="4217988"/>
          </a:xfrm>
          <a:prstGeom prst="rect">
            <a:avLst/>
          </a:prstGeom>
          <a:noFill/>
          <a:ln>
            <a:noFill/>
          </a:ln>
        </p:spPr>
      </p:pic>
    </p:spTree>
    <p:extLst>
      <p:ext uri="{BB962C8B-B14F-4D97-AF65-F5344CB8AC3E}">
        <p14:creationId xmlns:p14="http://schemas.microsoft.com/office/powerpoint/2010/main" xmlns="" val="28504857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80409" y="14649"/>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PROGNÓSTICO</a:t>
            </a:r>
            <a:endParaRPr lang="pt-BR" sz="2800" b="1" dirty="0"/>
          </a:p>
        </p:txBody>
      </p:sp>
      <p:sp>
        <p:nvSpPr>
          <p:cNvPr id="15" name="Retângulo 14"/>
          <p:cNvSpPr/>
          <p:nvPr/>
        </p:nvSpPr>
        <p:spPr>
          <a:xfrm>
            <a:off x="269717" y="1000467"/>
            <a:ext cx="12248104" cy="8494633"/>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Times New Roman"/>
              </a:rPr>
              <a:t> </a:t>
            </a:r>
            <a:endParaRPr lang="pt-BR" sz="1400" b="1" dirty="0" smtClean="0">
              <a:effectLst/>
              <a:latin typeface="Arial"/>
              <a:ea typeface="Times New Roman"/>
              <a:cs typeface="Times New Roman"/>
            </a:endParaRPr>
          </a:p>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latin typeface="Arial"/>
                <a:ea typeface="Times New Roman"/>
                <a:cs typeface="Times New Roman"/>
              </a:rPr>
              <a:t>Considerações sobre a evolução da área em estudo sem a implantação do empreendimento</a:t>
            </a:r>
          </a:p>
          <a:p>
            <a:pPr algn="just">
              <a:lnSpc>
                <a:spcPct val="150000"/>
              </a:lnSpc>
              <a:spcAft>
                <a:spcPts val="0"/>
              </a:spcAft>
              <a:tabLst>
                <a:tab pos="540385" algn="l"/>
              </a:tabLst>
            </a:pPr>
            <a:endParaRPr lang="pt-BR" sz="1400" b="1"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Conforme </a:t>
            </a:r>
            <a:r>
              <a:rPr lang="pt-BR" sz="1400" dirty="0">
                <a:latin typeface="Arial"/>
                <a:ea typeface="Times New Roman"/>
                <a:cs typeface="Times New Roman"/>
              </a:rPr>
              <a:t>apresentado nos estudos, os usos dados ao solo da região </a:t>
            </a:r>
            <a:r>
              <a:rPr lang="pt-BR" sz="1400" dirty="0" smtClean="0">
                <a:latin typeface="Arial"/>
                <a:ea typeface="Times New Roman"/>
                <a:cs typeface="Times New Roman"/>
              </a:rPr>
              <a:t>e </a:t>
            </a:r>
            <a:r>
              <a:rPr lang="pt-BR" sz="1400" dirty="0">
                <a:latin typeface="Arial"/>
                <a:ea typeface="Times New Roman"/>
                <a:cs typeface="Times New Roman"/>
              </a:rPr>
              <a:t>sua vocação econômica são fruto de combinações positivas históricas, relacionadas a diversos aspectos dos meios físico, biótico e </a:t>
            </a:r>
            <a:r>
              <a:rPr lang="pt-BR" sz="1400" dirty="0" smtClean="0">
                <a:latin typeface="Arial"/>
                <a:ea typeface="Times New Roman"/>
                <a:cs typeface="Times New Roman"/>
              </a:rPr>
              <a:t>socioeconômico. O </a:t>
            </a:r>
            <a:r>
              <a:rPr lang="pt-BR" sz="1400" dirty="0">
                <a:latin typeface="Arial"/>
                <a:ea typeface="Times New Roman"/>
                <a:cs typeface="Times New Roman"/>
              </a:rPr>
              <a:t>relevo pouco movimentado, abundância de recursos hídricos,  clima favorável, a relativa proximidade a grandes centros consumidores e facilidade de escoamento de produção são alguns dos fatores que contribuíram para o desenvolvimento da agropecuária e industrial em Uberaba e na região do Triângulo </a:t>
            </a:r>
            <a:r>
              <a:rPr lang="pt-BR" sz="1400" dirty="0" smtClean="0">
                <a:latin typeface="Arial"/>
                <a:ea typeface="Times New Roman"/>
                <a:cs typeface="Times New Roman"/>
              </a:rPr>
              <a:t>Mineiro.</a:t>
            </a:r>
          </a:p>
          <a:p>
            <a:pPr algn="just">
              <a:lnSpc>
                <a:spcPct val="150000"/>
              </a:lnSpc>
              <a:spcAft>
                <a:spcPts val="0"/>
              </a:spcAft>
              <a:tabLst>
                <a:tab pos="540385" algn="l"/>
              </a:tabLst>
            </a:pPr>
            <a:r>
              <a:rPr lang="pt-BR" sz="1400" dirty="0">
                <a:latin typeface="Arial"/>
                <a:ea typeface="Times New Roman"/>
                <a:cs typeface="Times New Roman"/>
              </a:rPr>
              <a:t>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Todo </a:t>
            </a:r>
            <a:r>
              <a:rPr lang="pt-BR" sz="1400" dirty="0">
                <a:latin typeface="Arial"/>
                <a:ea typeface="Times New Roman"/>
                <a:cs typeface="Times New Roman"/>
              </a:rPr>
              <a:t>esse crescimento econômico vem ocasionando um esvaziamento populacional da zona rural de </a:t>
            </a:r>
            <a:r>
              <a:rPr lang="x-none" sz="1400">
                <a:latin typeface="Arial"/>
                <a:ea typeface="Times New Roman"/>
                <a:cs typeface="Times New Roman"/>
              </a:rPr>
              <a:t>Uberaba</a:t>
            </a:r>
            <a:r>
              <a:rPr lang="pt-BR" sz="1400" dirty="0">
                <a:latin typeface="Arial"/>
                <a:ea typeface="Times New Roman"/>
                <a:cs typeface="Times New Roman"/>
              </a:rPr>
              <a:t>, somada a alta concentração de habitantes na área urbana, o que reflete n</a:t>
            </a:r>
            <a:r>
              <a:rPr lang="x-none" sz="1400">
                <a:latin typeface="Arial"/>
                <a:ea typeface="Times New Roman"/>
                <a:cs typeface="Times New Roman"/>
              </a:rPr>
              <a:t>o </a:t>
            </a:r>
            <a:r>
              <a:rPr lang="pt-BR" sz="1400" dirty="0">
                <a:latin typeface="Arial"/>
                <a:ea typeface="Times New Roman"/>
                <a:cs typeface="Times New Roman"/>
              </a:rPr>
              <a:t>elevado </a:t>
            </a:r>
            <a:r>
              <a:rPr lang="x-none" sz="1400">
                <a:latin typeface="Arial"/>
                <a:ea typeface="Times New Roman"/>
                <a:cs typeface="Times New Roman"/>
              </a:rPr>
              <a:t>grau de urbanização do </a:t>
            </a:r>
            <a:r>
              <a:rPr lang="x-none" sz="1400" smtClean="0">
                <a:latin typeface="Arial"/>
                <a:ea typeface="Times New Roman"/>
                <a:cs typeface="Times New Roman"/>
              </a:rPr>
              <a:t>município</a:t>
            </a:r>
            <a:r>
              <a:rPr lang="pt-BR" sz="1400" dirty="0" smtClean="0">
                <a:latin typeface="Arial"/>
                <a:ea typeface="Times New Roman"/>
                <a:cs typeface="Times New Roman"/>
              </a:rPr>
              <a:t>. Nesse </a:t>
            </a:r>
            <a:r>
              <a:rPr lang="pt-BR" sz="1400" dirty="0">
                <a:latin typeface="Arial"/>
                <a:ea typeface="Times New Roman"/>
                <a:cs typeface="Times New Roman"/>
              </a:rPr>
              <a:t>sentido, o crescimento da expansão urbana da região de Uberaba tende a continuar nos próximos </a:t>
            </a:r>
            <a:r>
              <a:rPr lang="pt-BR" sz="1400" dirty="0" smtClean="0">
                <a:latin typeface="Arial"/>
                <a:ea typeface="Times New Roman"/>
                <a:cs typeface="Times New Roman"/>
              </a:rPr>
              <a:t>anos. Apesar </a:t>
            </a:r>
            <a:r>
              <a:rPr lang="pt-BR" sz="1400" dirty="0">
                <a:latin typeface="Arial"/>
                <a:ea typeface="Times New Roman"/>
                <a:cs typeface="Times New Roman"/>
              </a:rPr>
              <a:t>de o cenário sem o empreendimento remeta à preservação, em um primeiro momento, de áreas ambientalmente relevantes, como veredas e matas ciliares, todo esse crescimento urbano deve contribuir para uma exposição contínua da população a situações de risco e a sobrecarga da infraestrutura e serviços públicos, resultando na diminuição da qualidade de vida e pressão contínua sobre os recursos naturais.</a:t>
            </a: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Adicionalmente</a:t>
            </a:r>
            <a:r>
              <a:rPr lang="pt-BR" sz="1400" dirty="0">
                <a:latin typeface="Arial"/>
                <a:ea typeface="Times New Roman"/>
                <a:cs typeface="Times New Roman"/>
              </a:rPr>
              <a:t>, sem a implantação do Anel Viário de Uberaba, espera-se um número crescente de veículos de passeio e carga utilizando o sistema viário urbano, ocasionando o aumento dos níveis de poluentes atmosféricos, aumento do tempo de viagens, aumento do número de acidentes de trânsito, atropelamentos, e, portanto, aumento contínuo dos custos do setor privado com logística e das despesas públicas com soluções emergenciais para alívio do trânsito local e também com saúde pública</a:t>
            </a:r>
            <a:r>
              <a:rPr lang="pt-BR" sz="1400" dirty="0" smtClean="0">
                <a:latin typeface="Arial"/>
                <a:ea typeface="Times New Roman"/>
                <a:cs typeface="Times New Roman"/>
              </a:rPr>
              <a:t>.</a:t>
            </a:r>
          </a:p>
          <a:p>
            <a:pPr marL="285750" indent="-285750" algn="just">
              <a:lnSpc>
                <a:spcPct val="150000"/>
              </a:lnSpc>
              <a:spcAft>
                <a:spcPts val="0"/>
              </a:spcAft>
              <a:buFont typeface="Wingdings" panose="05000000000000000000" pitchFamily="2" charset="2"/>
              <a:buChar char="Ø"/>
              <a:tabLst>
                <a:tab pos="540385" algn="l"/>
              </a:tabLst>
            </a:pPr>
            <a:r>
              <a:rPr lang="pt-BR" sz="1600" b="1" dirty="0" smtClean="0">
                <a:effectLst/>
                <a:latin typeface="Arial"/>
                <a:ea typeface="Times New Roman"/>
                <a:cs typeface="Times New Roman"/>
              </a:rPr>
              <a:t>Considerações sobre a evolução da área em estudo com a implantação do empreendimento</a:t>
            </a:r>
          </a:p>
          <a:p>
            <a:pPr algn="just">
              <a:lnSpc>
                <a:spcPct val="150000"/>
              </a:lnSpc>
              <a:spcAft>
                <a:spcPts val="0"/>
              </a:spcAft>
              <a:tabLst>
                <a:tab pos="540385" algn="l"/>
              </a:tabLst>
            </a:pPr>
            <a:r>
              <a:rPr lang="pt-BR" sz="1400" dirty="0">
                <a:latin typeface="Arial"/>
                <a:ea typeface="Times New Roman"/>
                <a:cs typeface="Times New Roman"/>
              </a:rPr>
              <a:t> </a:t>
            </a:r>
            <a:r>
              <a:rPr lang="pt-BR" sz="1400" dirty="0" smtClean="0">
                <a:latin typeface="Arial"/>
                <a:ea typeface="Times New Roman"/>
                <a:cs typeface="Times New Roman"/>
              </a:rPr>
              <a:t>No </a:t>
            </a:r>
            <a:r>
              <a:rPr lang="pt-BR" sz="1400" dirty="0">
                <a:latin typeface="Arial"/>
                <a:ea typeface="Times New Roman"/>
                <a:cs typeface="Times New Roman"/>
              </a:rPr>
              <a:t>cenário da implantação do empreendimento, sob o prisma da economia local, antevê-se a expansão da oferta de empregos e consequente geração de renda, tanto na fase de implantação quanto na fase de operação. Com isso é possível prever a demanda por materiais e serviços a serem utilizados nas obras, nas fases tanto de implantação quanto de operação do empreendimento. </a:t>
            </a:r>
            <a:r>
              <a:rPr lang="pt-BR" sz="1400" dirty="0" smtClean="0">
                <a:latin typeface="Arial"/>
                <a:ea typeface="Times New Roman"/>
                <a:cs typeface="Times New Roman"/>
              </a:rPr>
              <a:t>Entretanto</a:t>
            </a:r>
            <a:r>
              <a:rPr lang="pt-BR" sz="1400" dirty="0">
                <a:latin typeface="Arial"/>
                <a:ea typeface="Times New Roman"/>
                <a:cs typeface="Times New Roman"/>
              </a:rPr>
              <a:t>, a partir da operação do empreendimento e execução dos seus programas ambientais, o impacto positivo mais relevante será no trânsito. </a:t>
            </a:r>
            <a:endParaRPr lang="pt-BR" sz="1400" b="1" dirty="0">
              <a:effectLst/>
              <a:latin typeface="Arial"/>
              <a:ea typeface="Times New Roman"/>
              <a:cs typeface="Times New Roman"/>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0404803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CONCLUSÃO</a:t>
            </a:r>
            <a:endParaRPr lang="pt-BR" sz="2800" b="1" dirty="0"/>
          </a:p>
        </p:txBody>
      </p:sp>
      <p:sp>
        <p:nvSpPr>
          <p:cNvPr id="15" name="Retângulo 14"/>
          <p:cNvSpPr/>
          <p:nvPr/>
        </p:nvSpPr>
        <p:spPr>
          <a:xfrm>
            <a:off x="269717" y="1146154"/>
            <a:ext cx="12248104" cy="5869364"/>
          </a:xfrm>
          <a:prstGeom prst="rect">
            <a:avLst/>
          </a:prstGeom>
        </p:spPr>
        <p:txBody>
          <a:bodyPr wrap="square" numCol="2" spcCol="720000">
            <a:spAutoFit/>
          </a:bodyPr>
          <a:lstStyle/>
          <a:p>
            <a:pPr algn="just">
              <a:lnSpc>
                <a:spcPct val="150000"/>
              </a:lnSpc>
              <a:spcAft>
                <a:spcPts val="0"/>
              </a:spcAft>
              <a:tabLst>
                <a:tab pos="540385" algn="l"/>
              </a:tabLst>
            </a:pPr>
            <a:r>
              <a:rPr lang="pt-BR" sz="1400" dirty="0">
                <a:latin typeface="Arial"/>
                <a:ea typeface="Times New Roman"/>
                <a:cs typeface="Times New Roman"/>
              </a:rPr>
              <a:t>O presente Estudo de Impacto Ambiental foi desenvolvido com o objetivo de fornecer as informações necessárias para subsidiar o licenciamento ambiental do empreendimento Savassi Premium. Os estudos foram produzido por equipe multidisciplinar integrada, com foco no desenvolvimento de medidas e propostas ambientais viáveis, que estejam em consonância as legislações municipais, estaduais e federais.</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As alternativas adotadas no planejamento do empreendimento foram baseadas na experiência ambiental urbana, bem como da sua aplicação em outros empreendimentos análogos que buscaram viabilizar a atividade prevenindo e/ou mitigando os possíveis impactos associados.</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Nos impactos ambientais identificados houve uma superação dos impactos negativos sobre os positivos, principalmente na fase de implantação do empreendimento, como corriqueiramente ocorre com projetos de engenharia. Entretanto, esses impactos ambientais ocasionados durante a implantação perduram durante esta fase e classificação da magnitude desses impactos foi considerada média ou baixa. Já os impactos positivos ocorrem principalmente durante o planejamento e operação, sendo de alta magnitude, perdurando por longo prazo.</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Adicionalmente, é necessário destacar que a viabilidade ambiental do Anel Viário de Uberaba é possível desde que aplicados os programas ambientais e seguidas as recomendações e medidas aqui propostos, bem como acatadas outras contribuições e informações que certamente surgirão ao longo do processo de licenciamento deste empreendimento. </a:t>
            </a:r>
          </a:p>
          <a:p>
            <a:pPr algn="just">
              <a:lnSpc>
                <a:spcPct val="150000"/>
              </a:lnSpc>
              <a:spcAft>
                <a:spcPts val="0"/>
              </a:spcAft>
              <a:tabLst>
                <a:tab pos="540385" algn="l"/>
              </a:tabLst>
            </a:pPr>
            <a:r>
              <a:rPr lang="pt-BR" sz="1400" dirty="0">
                <a:latin typeface="Arial"/>
                <a:ea typeface="Times New Roman"/>
                <a:cs typeface="Times New Roman"/>
              </a:rPr>
              <a:t> </a:t>
            </a:r>
          </a:p>
          <a:p>
            <a:pPr algn="just">
              <a:lnSpc>
                <a:spcPct val="150000"/>
              </a:lnSpc>
              <a:spcAft>
                <a:spcPts val="0"/>
              </a:spcAft>
              <a:tabLst>
                <a:tab pos="540385" algn="l"/>
              </a:tabLst>
            </a:pPr>
            <a:r>
              <a:rPr lang="pt-BR" sz="1400" dirty="0">
                <a:latin typeface="Arial"/>
                <a:ea typeface="Times New Roman"/>
                <a:cs typeface="Times New Roman"/>
              </a:rPr>
              <a:t>Assim, sob tais condições, atesta-se a viabilidade ambiental do empreendimento, uma vez que não deve ocorrer comprometimento da qualidade ambiental da região por causa da atividade, resultando nas melhorias locais e regionais esperadas, após sua implantação e durante a operação.</a:t>
            </a:r>
            <a:endParaRPr lang="pt-BR" sz="1400" dirty="0">
              <a:effectLst/>
              <a:latin typeface="Arial"/>
              <a:ea typeface="Times New Roman"/>
              <a:cs typeface="Times New Roman"/>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7824430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80409" y="24589"/>
            <a:ext cx="3411252" cy="1178046"/>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solidFill>
                  <a:prstClr val="white"/>
                </a:solidFill>
              </a:rPr>
              <a:t>EQUIPE DE ELABORAÇÃO DOS ESTUDOS</a:t>
            </a:r>
            <a:endParaRPr lang="pt-BR" sz="2800" b="1" dirty="0">
              <a:solidFill>
                <a:prstClr val="white"/>
              </a:solidFill>
            </a:endParaRPr>
          </a:p>
        </p:txBody>
      </p:sp>
      <p:pic>
        <p:nvPicPr>
          <p:cNvPr id="5" name="Imagem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6" name="Grupo 5"/>
          <p:cNvGrpSpPr/>
          <p:nvPr/>
        </p:nvGrpSpPr>
        <p:grpSpPr>
          <a:xfrm>
            <a:off x="3180522" y="349482"/>
            <a:ext cx="5804452" cy="400110"/>
            <a:chOff x="3180522" y="349482"/>
            <a:chExt cx="5804452" cy="400110"/>
          </a:xfrm>
        </p:grpSpPr>
        <p:sp>
          <p:nvSpPr>
            <p:cNvPr id="7" name="Retângulo 6"/>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8" name="Conector reto 7"/>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7731" y="812307"/>
            <a:ext cx="6142037" cy="76914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18111" y="3677745"/>
            <a:ext cx="5536746" cy="19605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484278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36979"/>
        </a:solidFill>
        <a:effectLst/>
      </p:bgPr>
    </p:bg>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60732" y="3349926"/>
            <a:ext cx="1754468" cy="1472042"/>
          </a:xfrm>
          <a:prstGeom prst="rect">
            <a:avLst/>
          </a:prstGeom>
        </p:spPr>
      </p:pic>
    </p:spTree>
    <p:extLst>
      <p:ext uri="{BB962C8B-B14F-4D97-AF65-F5344CB8AC3E}">
        <p14:creationId xmlns:p14="http://schemas.microsoft.com/office/powerpoint/2010/main" xmlns="" val="21793967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887152"/>
          </a:xfrm>
          <a:prstGeom prst="rect">
            <a:avLst/>
          </a:prstGeom>
          <a:solidFill>
            <a:srgbClr val="198A8A"/>
          </a:solidFill>
          <a:ln>
            <a:noFill/>
          </a:ln>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PROGRAMAS E PROJETOS ANÁLOGOS E </a:t>
            </a:r>
          </a:p>
          <a:p>
            <a:pPr algn="ctr"/>
            <a:r>
              <a:rPr lang="pt-BR" sz="2800" b="1" dirty="0" err="1" smtClean="0"/>
              <a:t>CO-LOCALIZADOS</a:t>
            </a:r>
            <a:endParaRPr lang="pt-BR" sz="2800" b="1" dirty="0"/>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15" name="Grupo 14"/>
          <p:cNvGrpSpPr/>
          <p:nvPr/>
        </p:nvGrpSpPr>
        <p:grpSpPr>
          <a:xfrm>
            <a:off x="6607628" y="2342399"/>
            <a:ext cx="5260640" cy="6324808"/>
            <a:chOff x="2928257" y="2342399"/>
            <a:chExt cx="5260640" cy="6324808"/>
          </a:xfrm>
        </p:grpSpPr>
        <p:sp>
          <p:nvSpPr>
            <p:cNvPr id="9" name="Retângulo de cantos arredondados 8"/>
            <p:cNvSpPr/>
            <p:nvPr/>
          </p:nvSpPr>
          <p:spPr>
            <a:xfrm>
              <a:off x="2928257" y="2717307"/>
              <a:ext cx="4783563" cy="5567172"/>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p:cNvSpPr/>
            <p:nvPr/>
          </p:nvSpPr>
          <p:spPr>
            <a:xfrm>
              <a:off x="3221145" y="2342399"/>
              <a:ext cx="4967752" cy="6324808"/>
            </a:xfrm>
            <a:prstGeom prst="rect">
              <a:avLst/>
            </a:prstGeom>
          </p:spPr>
          <p:txBody>
            <a:bodyPr wrap="square">
              <a:spAutoFit/>
            </a:bodyPr>
            <a:lstStyle/>
            <a:p>
              <a:pPr>
                <a:lnSpc>
                  <a:spcPct val="150000"/>
                </a:lnSpc>
              </a:pPr>
              <a:r>
                <a:rPr lang="pt-BR" dirty="0"/>
                <a:t> </a:t>
              </a:r>
              <a:endParaRPr lang="pt-BR" dirty="0" smtClean="0"/>
            </a:p>
            <a:p>
              <a:pPr algn="ctr">
                <a:lnSpc>
                  <a:spcPct val="150000"/>
                </a:lnSpc>
              </a:pPr>
              <a:r>
                <a:rPr lang="pt-BR" dirty="0" smtClean="0">
                  <a:solidFill>
                    <a:schemeClr val="accent5">
                      <a:lumMod val="75000"/>
                    </a:schemeClr>
                  </a:solidFill>
                  <a:effectLst>
                    <a:outerShdw blurRad="38100" dist="38100" dir="2700000" algn="tl">
                      <a:srgbClr val="000000">
                        <a:alpha val="43137"/>
                      </a:srgbClr>
                    </a:outerShdw>
                  </a:effectLst>
                </a:rPr>
                <a:t>ÂMBITO </a:t>
              </a:r>
              <a:r>
                <a:rPr lang="pt-BR" dirty="0">
                  <a:solidFill>
                    <a:schemeClr val="accent5">
                      <a:lumMod val="75000"/>
                    </a:schemeClr>
                  </a:solidFill>
                  <a:effectLst>
                    <a:outerShdw blurRad="38100" dist="38100" dir="2700000" algn="tl">
                      <a:srgbClr val="000000">
                        <a:alpha val="43137"/>
                      </a:srgbClr>
                    </a:outerShdw>
                  </a:effectLst>
                </a:rPr>
                <a:t>ESTADUAL</a:t>
              </a:r>
              <a:endParaRPr lang="pt-BR" dirty="0">
                <a:solidFill>
                  <a:schemeClr val="accent5">
                    <a:lumMod val="75000"/>
                  </a:schemeClr>
                </a:solidFill>
              </a:endParaRPr>
            </a:p>
            <a:p>
              <a:pPr marL="285750" indent="-285750">
                <a:lnSpc>
                  <a:spcPct val="150000"/>
                </a:lnSpc>
                <a:buFont typeface="Wingdings" panose="05000000000000000000" pitchFamily="2" charset="2"/>
                <a:buChar char="Ø"/>
              </a:pPr>
              <a:r>
                <a:rPr lang="pt-BR" dirty="0"/>
                <a:t>Transportes e Obras Públicas –Caminhos de Minas - SEPLAG: </a:t>
              </a:r>
            </a:p>
            <a:p>
              <a:pPr marL="285750" indent="-285750">
                <a:lnSpc>
                  <a:spcPct val="150000"/>
                </a:lnSpc>
                <a:buFont typeface="Wingdings" panose="05000000000000000000" pitchFamily="2" charset="2"/>
                <a:buChar char="Ø"/>
              </a:pPr>
              <a:r>
                <a:rPr lang="pt-BR" dirty="0"/>
                <a:t>Expansão da Infraestrutura Rodoviária - DER/MG;</a:t>
              </a:r>
            </a:p>
            <a:p>
              <a:pPr marL="285750" indent="-285750">
                <a:lnSpc>
                  <a:spcPct val="150000"/>
                </a:lnSpc>
                <a:buFont typeface="Wingdings" panose="05000000000000000000" pitchFamily="2" charset="2"/>
                <a:buChar char="Ø"/>
              </a:pPr>
              <a:r>
                <a:rPr lang="pt-BR" dirty="0"/>
                <a:t>Pavimentação de rodovias em parceria - DER/MG</a:t>
              </a:r>
            </a:p>
            <a:p>
              <a:pPr marL="285750" indent="-285750">
                <a:lnSpc>
                  <a:spcPct val="150000"/>
                </a:lnSpc>
                <a:buFont typeface="Wingdings" panose="05000000000000000000" pitchFamily="2" charset="2"/>
                <a:buChar char="Ø"/>
              </a:pPr>
              <a:r>
                <a:rPr lang="pt-BR" dirty="0"/>
                <a:t>Construção e reforma de Obras de Arte Especiais - DER/MG;</a:t>
              </a:r>
            </a:p>
            <a:p>
              <a:pPr marL="285750" indent="-285750">
                <a:lnSpc>
                  <a:spcPct val="150000"/>
                </a:lnSpc>
                <a:buFont typeface="Wingdings" panose="05000000000000000000" pitchFamily="2" charset="2"/>
                <a:buChar char="Ø"/>
              </a:pPr>
              <a:r>
                <a:rPr lang="pt-BR" dirty="0"/>
                <a:t>Minas Logística - DER/MG;</a:t>
              </a:r>
            </a:p>
            <a:p>
              <a:pPr marL="285750" indent="-285750">
                <a:lnSpc>
                  <a:spcPct val="150000"/>
                </a:lnSpc>
                <a:buFont typeface="Wingdings" panose="05000000000000000000" pitchFamily="2" charset="2"/>
                <a:buChar char="Ø"/>
              </a:pPr>
              <a:r>
                <a:rPr lang="pt-BR" dirty="0"/>
                <a:t> Aumento da capacidade e Segurança dos Corredores de Transporte - </a:t>
              </a:r>
              <a:r>
                <a:rPr lang="pt-BR" dirty="0" smtClean="0"/>
                <a:t>DER/MG;</a:t>
              </a:r>
              <a:endParaRPr lang="pt-BR" dirty="0"/>
            </a:p>
            <a:p>
              <a:pPr marL="285750" indent="-285750">
                <a:lnSpc>
                  <a:spcPct val="150000"/>
                </a:lnSpc>
                <a:buFont typeface="Wingdings" panose="05000000000000000000" pitchFamily="2" charset="2"/>
                <a:buChar char="Ø"/>
              </a:pPr>
              <a:r>
                <a:rPr lang="pt-BR" dirty="0"/>
                <a:t>Pro-acesso - DER/MG</a:t>
              </a:r>
            </a:p>
            <a:p>
              <a:pPr>
                <a:lnSpc>
                  <a:spcPct val="150000"/>
                </a:lnSpc>
              </a:pPr>
              <a:r>
                <a:rPr lang="pt-BR" dirty="0"/>
                <a:t> </a:t>
              </a:r>
            </a:p>
          </p:txBody>
        </p:sp>
      </p:grpSp>
      <p:grpSp>
        <p:nvGrpSpPr>
          <p:cNvPr id="14" name="Grupo 13"/>
          <p:cNvGrpSpPr/>
          <p:nvPr/>
        </p:nvGrpSpPr>
        <p:grpSpPr>
          <a:xfrm>
            <a:off x="534899" y="876199"/>
            <a:ext cx="4786716" cy="2031325"/>
            <a:chOff x="3221146" y="812307"/>
            <a:chExt cx="4786716" cy="2031325"/>
          </a:xfrm>
        </p:grpSpPr>
        <p:sp>
          <p:nvSpPr>
            <p:cNvPr id="11" name="Retângulo de cantos arredondados 10"/>
            <p:cNvSpPr/>
            <p:nvPr/>
          </p:nvSpPr>
          <p:spPr>
            <a:xfrm>
              <a:off x="3221146" y="812307"/>
              <a:ext cx="4627454" cy="1781806"/>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3264965" y="812307"/>
              <a:ext cx="4742897" cy="2031325"/>
            </a:xfrm>
            <a:prstGeom prst="rect">
              <a:avLst/>
            </a:prstGeom>
          </p:spPr>
          <p:txBody>
            <a:bodyPr wrap="square">
              <a:spAutoFit/>
            </a:bodyPr>
            <a:lstStyle/>
            <a:p>
              <a:pPr algn="ctr">
                <a:lnSpc>
                  <a:spcPct val="150000"/>
                </a:lnSpc>
              </a:pPr>
              <a:r>
                <a:rPr lang="pt-BR" dirty="0">
                  <a:solidFill>
                    <a:srgbClr val="257579"/>
                  </a:solidFill>
                  <a:effectLst>
                    <a:outerShdw blurRad="38100" dist="38100" dir="2700000" algn="tl">
                      <a:srgbClr val="000000">
                        <a:alpha val="43137"/>
                      </a:srgbClr>
                    </a:outerShdw>
                  </a:effectLst>
                </a:rPr>
                <a:t>ÂMBITO FEDERAL</a:t>
              </a:r>
            </a:p>
            <a:p>
              <a:pPr marL="285750" indent="-285750">
                <a:lnSpc>
                  <a:spcPct val="150000"/>
                </a:lnSpc>
                <a:buFont typeface="Wingdings" panose="05000000000000000000" pitchFamily="2" charset="2"/>
                <a:buChar char="Ø"/>
              </a:pPr>
              <a:r>
                <a:rPr lang="pt-BR" dirty="0"/>
                <a:t>Programa de Aceleração do Crescimento (PAC) e Meio Ambiente;</a:t>
              </a:r>
            </a:p>
            <a:p>
              <a:pPr marL="285750" indent="-285750">
                <a:lnSpc>
                  <a:spcPct val="150000"/>
                </a:lnSpc>
                <a:buFont typeface="Wingdings" panose="05000000000000000000" pitchFamily="2" charset="2"/>
                <a:buChar char="Ø"/>
              </a:pPr>
              <a:r>
                <a:rPr lang="pt-BR" dirty="0"/>
                <a:t>Gestão Ambiental – DNIT;</a:t>
              </a:r>
            </a:p>
            <a:p>
              <a:endParaRPr lang="pt-BR" dirty="0"/>
            </a:p>
          </p:txBody>
        </p:sp>
      </p:grpSp>
      <p:pic>
        <p:nvPicPr>
          <p:cNvPr id="19" name="Picture 2"/>
          <p:cNvPicPr>
            <a:picLocks noChangeAspect="1" noChangeArrowheads="1"/>
          </p:cNvPicPr>
          <p:nvPr/>
        </p:nvPicPr>
        <p:blipFill>
          <a:blip r:embed="rId4">
            <a:extLst>
              <a:ext uri="{BEBA8EAE-BF5A-486C-A8C5-ECC9F3942E4B}">
                <a14:imgProps xmlns:a14="http://schemas.microsoft.com/office/drawing/2010/main" xmlns="">
                  <a14:imgLayer r:embed="rId5">
                    <a14:imgEffect>
                      <a14:artisticPencilGrayscale/>
                    </a14:imgEffect>
                  </a14:imgLayer>
                </a14:imgProps>
              </a:ext>
              <a:ext uri="{28A0092B-C50C-407E-A947-70E740481C1C}">
                <a14:useLocalDpi xmlns:a14="http://schemas.microsoft.com/office/drawing/2010/main" xmlns="" val="0"/>
              </a:ext>
            </a:extLst>
          </a:blip>
          <a:srcRect/>
          <a:stretch>
            <a:fillRect/>
          </a:stretch>
        </p:blipFill>
        <p:spPr bwMode="auto">
          <a:xfrm rot="1287158">
            <a:off x="1371818" y="3737669"/>
            <a:ext cx="4268814" cy="3239276"/>
          </a:xfrm>
          <a:prstGeom prst="rect">
            <a:avLst/>
          </a:prstGeom>
          <a:noFill/>
          <a:ln>
            <a:noFill/>
          </a:ln>
          <a:effectLst>
            <a:outerShdw blurRad="50800" dist="38100" dir="16200000"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62479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9390348" y="4710"/>
            <a:ext cx="3411252" cy="1092569"/>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79336" tIns="39668" rIns="79336" bIns="39668" rtlCol="0" anchor="ctr"/>
          <a:lstStyle/>
          <a:p>
            <a:pPr algn="ctr"/>
            <a:r>
              <a:rPr lang="pt-BR" sz="2800" b="1" dirty="0" smtClean="0"/>
              <a:t>ALTERNATIVAS LOCACIONAIS</a:t>
            </a:r>
          </a:p>
        </p:txBody>
      </p:sp>
      <p:sp>
        <p:nvSpPr>
          <p:cNvPr id="2" name="Retângulo 1"/>
          <p:cNvSpPr/>
          <p:nvPr/>
        </p:nvSpPr>
        <p:spPr>
          <a:xfrm>
            <a:off x="233989" y="1324353"/>
            <a:ext cx="12251907" cy="6878806"/>
          </a:xfrm>
          <a:prstGeom prst="rect">
            <a:avLst/>
          </a:prstGeom>
        </p:spPr>
        <p:txBody>
          <a:bodyPr wrap="square" numCol="3" spcCol="720000">
            <a:spAutoFit/>
          </a:bodyPr>
          <a:lstStyle/>
          <a:p>
            <a:pPr algn="just">
              <a:lnSpc>
                <a:spcPct val="150000"/>
              </a:lnSpc>
              <a:spcAft>
                <a:spcPts val="0"/>
              </a:spcAft>
              <a:tabLst>
                <a:tab pos="540385" algn="l"/>
              </a:tabLst>
            </a:pPr>
            <a:r>
              <a:rPr lang="pt-BR" sz="1400" dirty="0">
                <a:latin typeface="Arial"/>
                <a:ea typeface="Times New Roman"/>
                <a:cs typeface="Times New Roman"/>
              </a:rPr>
              <a:t>Os polos de desenvolvimento regional necessitam para incrementar a expansão de suas economias, em ritmo acelerado, da melhoria permanente de seus diferentes vetores de transporte. </a:t>
            </a:r>
            <a:endParaRPr lang="pt-BR" sz="1400" dirty="0" smtClean="0">
              <a:latin typeface="Arial"/>
              <a:ea typeface="Times New Roman"/>
              <a:cs typeface="Times New Roman"/>
            </a:endParaRPr>
          </a:p>
          <a:p>
            <a:pPr algn="just">
              <a:lnSpc>
                <a:spcPct val="150000"/>
              </a:lnSpc>
              <a:spcAft>
                <a:spcPts val="0"/>
              </a:spcAft>
              <a:tabLst>
                <a:tab pos="540385" algn="l"/>
              </a:tabLst>
            </a:pPr>
            <a:endParaRPr lang="pt-BR" sz="1400" dirty="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Uberaba é hoje </a:t>
            </a:r>
            <a:r>
              <a:rPr lang="pt-BR" sz="1400" dirty="0">
                <a:latin typeface="Arial"/>
                <a:ea typeface="Times New Roman"/>
                <a:cs typeface="Times New Roman"/>
              </a:rPr>
              <a:t>um dos mais dinâmicos polos de desenvolvimento do Estado e, em especial do Triângulo Mineiro, cuja sede municipal é cortada pelas rodovias federais (BR- 050 e BR-262) e pela MG-427, transformando-a em passagem para importantes regiões e cidades, como Belo Horizonte, Brasília, Campo Grande, Cuiabá, Salvador, São Paulo e Vitória. </a:t>
            </a:r>
          </a:p>
          <a:p>
            <a:pPr algn="just">
              <a:lnSpc>
                <a:spcPct val="150000"/>
              </a:lnSpc>
              <a:spcAft>
                <a:spcPts val="0"/>
              </a:spcAft>
              <a:tabLst>
                <a:tab pos="540385" algn="l"/>
              </a:tabLst>
            </a:pPr>
            <a:r>
              <a:rPr lang="pt-BR" sz="1400" dirty="0" smtClean="0">
                <a:latin typeface="Arial"/>
                <a:ea typeface="Times New Roman"/>
                <a:cs typeface="Times New Roman"/>
              </a:rPr>
              <a:t> </a:t>
            </a:r>
            <a:r>
              <a:rPr lang="pt-BR" sz="1400" dirty="0">
                <a:latin typeface="Arial"/>
                <a:ea typeface="Times New Roman"/>
                <a:cs typeface="Times New Roman"/>
              </a:rPr>
              <a:t>Portanto, é natural que soluções para a questão viária de Uberaba seja objeto de debates entre a sociedade civil e os poderes públicos há longo tempo. Logicamente, a criação de alternativa para a passagem obrigatória do fluxo de veículos das rodovias pelo centro da cidade era o ponto focal das discussões e a implantação de uma rodovia de contorno da zona urbana, a solução natural</a:t>
            </a:r>
            <a:r>
              <a:rPr lang="pt-BR" sz="1400" dirty="0" smtClean="0">
                <a:latin typeface="Arial"/>
                <a:ea typeface="Times New Roman"/>
                <a:cs typeface="Times New Roman"/>
              </a:rPr>
              <a:t>.</a:t>
            </a:r>
          </a:p>
          <a:p>
            <a:pPr algn="just">
              <a:lnSpc>
                <a:spcPct val="150000"/>
              </a:lnSpc>
              <a:spcAft>
                <a:spcPts val="0"/>
              </a:spcAft>
              <a:tabLst>
                <a:tab pos="540385" algn="l"/>
              </a:tabLst>
            </a:pPr>
            <a:r>
              <a:rPr lang="pt-BR" sz="1400" dirty="0" smtClean="0">
                <a:latin typeface="Arial"/>
                <a:ea typeface="Times New Roman"/>
                <a:cs typeface="Times New Roman"/>
              </a:rPr>
              <a:t>Assim, para </a:t>
            </a:r>
            <a:r>
              <a:rPr lang="pt-BR" sz="1400" dirty="0">
                <a:latin typeface="Arial"/>
                <a:ea typeface="Times New Roman"/>
                <a:cs typeface="Times New Roman"/>
              </a:rPr>
              <a:t>análise das alternativas de traçado do Anel Viário de Uberaba adotam-se as seguintes diretrizes:</a:t>
            </a:r>
          </a:p>
          <a:p>
            <a:pPr algn="just">
              <a:lnSpc>
                <a:spcPct val="150000"/>
              </a:lnSpc>
              <a:spcAft>
                <a:spcPts val="0"/>
              </a:spcAft>
              <a:tabLst>
                <a:tab pos="540385" algn="l"/>
              </a:tabLst>
            </a:pPr>
            <a:r>
              <a:rPr lang="pt-BR" sz="1400" dirty="0">
                <a:latin typeface="Arial"/>
                <a:ea typeface="Times New Roman"/>
                <a:cs typeface="Times New Roman"/>
              </a:rPr>
              <a:t>•	Estabelecer traçado que minimize cortes e aterros ao longo do Anel;</a:t>
            </a:r>
          </a:p>
          <a:p>
            <a:pPr algn="just">
              <a:lnSpc>
                <a:spcPct val="150000"/>
              </a:lnSpc>
              <a:spcAft>
                <a:spcPts val="0"/>
              </a:spcAft>
              <a:tabLst>
                <a:tab pos="540385" algn="l"/>
              </a:tabLst>
            </a:pPr>
            <a:r>
              <a:rPr lang="pt-BR" sz="1400" dirty="0">
                <a:latin typeface="Arial"/>
                <a:ea typeface="Times New Roman"/>
                <a:cs typeface="Times New Roman"/>
              </a:rPr>
              <a:t>•	Manter maior distância da zona urbana atual, das expansões já autorizadas pela municipalidade e permitir o desenvolvimento da mancha urbana por um período mínimo de 20 anos sem interferir com o Anel;</a:t>
            </a:r>
          </a:p>
          <a:p>
            <a:pPr algn="just">
              <a:lnSpc>
                <a:spcPct val="150000"/>
              </a:lnSpc>
              <a:spcAft>
                <a:spcPts val="0"/>
              </a:spcAft>
              <a:tabLst>
                <a:tab pos="540385" algn="l"/>
              </a:tabLst>
            </a:pPr>
            <a:r>
              <a:rPr lang="pt-BR" sz="1400" dirty="0">
                <a:latin typeface="Arial"/>
                <a:ea typeface="Times New Roman"/>
                <a:cs typeface="Times New Roman"/>
              </a:rPr>
              <a:t>•	Evitar o fracionamento de propriedades rurais que serão impactadas pela nova via, de forma a tornar parte ou toda ela inviável economicamente;</a:t>
            </a:r>
          </a:p>
          <a:p>
            <a:pPr algn="just">
              <a:lnSpc>
                <a:spcPct val="150000"/>
              </a:lnSpc>
              <a:spcAft>
                <a:spcPts val="0"/>
              </a:spcAft>
              <a:tabLst>
                <a:tab pos="540385" algn="l"/>
              </a:tabLst>
            </a:pPr>
            <a:r>
              <a:rPr lang="pt-BR" sz="1400" dirty="0">
                <a:latin typeface="Arial"/>
                <a:ea typeface="Times New Roman"/>
                <a:cs typeface="Times New Roman"/>
              </a:rPr>
              <a:t>•	Utilizar, ao máximo os acessos já existentes, de forma a facilitar a conexão do Anel com a sede urbana e distritos industriais;</a:t>
            </a:r>
          </a:p>
          <a:p>
            <a:pPr algn="just">
              <a:lnSpc>
                <a:spcPct val="150000"/>
              </a:lnSpc>
              <a:spcAft>
                <a:spcPts val="0"/>
              </a:spcAft>
              <a:tabLst>
                <a:tab pos="540385" algn="l"/>
              </a:tabLst>
            </a:pPr>
            <a:r>
              <a:rPr lang="pt-BR" sz="1400" dirty="0">
                <a:latin typeface="Arial"/>
                <a:ea typeface="Times New Roman"/>
                <a:cs typeface="Times New Roman"/>
              </a:rPr>
              <a:t>•	Minimizar as interferências com nascentes pontuais e veredas e com áreas especialmente protegidas, em especial a APA do Rio Uberaba.</a:t>
            </a:r>
          </a:p>
          <a:p>
            <a:pPr algn="just">
              <a:lnSpc>
                <a:spcPct val="150000"/>
              </a:lnSpc>
              <a:spcAft>
                <a:spcPts val="0"/>
              </a:spcAft>
              <a:tabLst>
                <a:tab pos="540385" algn="l"/>
              </a:tabLst>
            </a:pPr>
            <a:endParaRPr lang="pt-BR" sz="1400" dirty="0" smtClean="0">
              <a:latin typeface="Arial"/>
              <a:ea typeface="Times New Roman"/>
              <a:cs typeface="Times New Roman"/>
            </a:endParaRPr>
          </a:p>
          <a:p>
            <a:pPr algn="just">
              <a:lnSpc>
                <a:spcPct val="150000"/>
              </a:lnSpc>
              <a:spcAft>
                <a:spcPts val="0"/>
              </a:spcAft>
              <a:tabLst>
                <a:tab pos="540385" algn="l"/>
              </a:tabLst>
            </a:pPr>
            <a:r>
              <a:rPr lang="pt-BR" sz="1400" dirty="0" smtClean="0">
                <a:latin typeface="Arial"/>
                <a:ea typeface="Times New Roman"/>
                <a:cs typeface="Times New Roman"/>
              </a:rPr>
              <a:t>Assim, o Projeto Geométrico do trecho Anel de Uberaba foi elaborado tendo em vista o atendimento dos parâmetros básicos para projeto de rodovias e minimização dos impactos sobre o meio ambiente. Foram estudadas quatro alternativas para o anel viário de Uberaba – MG no sentido de proporcionar ao município os objetivos desejados com este tipo de empreendimento.</a:t>
            </a:r>
          </a:p>
          <a:p>
            <a:pPr algn="just">
              <a:lnSpc>
                <a:spcPct val="150000"/>
              </a:lnSpc>
              <a:spcAft>
                <a:spcPts val="0"/>
              </a:spcAft>
              <a:tabLst>
                <a:tab pos="540385" algn="l"/>
              </a:tabLst>
            </a:pPr>
            <a:endParaRPr lang="pt-BR" sz="1400" dirty="0" smtClean="0">
              <a:latin typeface="Arial"/>
              <a:ea typeface="Times New Roman"/>
              <a:cs typeface="Times New Roman"/>
            </a:endParaRPr>
          </a:p>
        </p:txBody>
      </p:sp>
      <p:pic>
        <p:nvPicPr>
          <p:cNvPr id="4" name="Imagem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3989" y="97412"/>
            <a:ext cx="852055" cy="714895"/>
          </a:xfrm>
          <a:prstGeom prst="rect">
            <a:avLst/>
          </a:prstGeom>
        </p:spPr>
      </p:pic>
      <p:grpSp>
        <p:nvGrpSpPr>
          <p:cNvPr id="5" name="Grupo 4"/>
          <p:cNvGrpSpPr/>
          <p:nvPr/>
        </p:nvGrpSpPr>
        <p:grpSpPr>
          <a:xfrm>
            <a:off x="3180522" y="349482"/>
            <a:ext cx="5804452" cy="400110"/>
            <a:chOff x="3180522" y="349482"/>
            <a:chExt cx="5804452" cy="400110"/>
          </a:xfrm>
        </p:grpSpPr>
        <p:sp>
          <p:nvSpPr>
            <p:cNvPr id="6" name="Retângulo 5"/>
            <p:cNvSpPr/>
            <p:nvPr/>
          </p:nvSpPr>
          <p:spPr>
            <a:xfrm>
              <a:off x="3728796" y="349482"/>
              <a:ext cx="5009705" cy="400110"/>
            </a:xfrm>
            <a:prstGeom prst="rect">
              <a:avLst/>
            </a:prstGeom>
          </p:spPr>
          <p:txBody>
            <a:bodyPr wrap="none">
              <a:spAutoFit/>
            </a:bodyPr>
            <a:lstStyle/>
            <a:p>
              <a:pPr algn="ctr"/>
              <a:r>
                <a:rPr lang="pt-BR" sz="1000" dirty="0" smtClean="0">
                  <a:solidFill>
                    <a:srgbClr val="257579"/>
                  </a:solidFill>
                  <a:latin typeface="Ebrima" pitchFamily="2" charset="0"/>
                  <a:ea typeface="Ebrima" pitchFamily="2" charset="0"/>
                  <a:cs typeface="Ebrima" pitchFamily="2" charset="0"/>
                </a:rPr>
                <a:t>ANEL VIÁRIO DE UBERABA- RELATÓRIO </a:t>
              </a:r>
              <a:r>
                <a:rPr lang="pt-BR" sz="1000" dirty="0">
                  <a:solidFill>
                    <a:srgbClr val="257579"/>
                  </a:solidFill>
                  <a:latin typeface="Ebrima" pitchFamily="2" charset="0"/>
                  <a:ea typeface="Ebrima" pitchFamily="2" charset="0"/>
                  <a:cs typeface="Ebrima" pitchFamily="2" charset="0"/>
                </a:rPr>
                <a:t>DE IMPACTO AMBIENTAL – RIMA </a:t>
              </a:r>
              <a:endParaRPr lang="pt-BR" sz="1000" dirty="0" smtClean="0">
                <a:solidFill>
                  <a:srgbClr val="257579"/>
                </a:solidFill>
                <a:latin typeface="Ebrima" pitchFamily="2" charset="0"/>
                <a:ea typeface="Ebrima" pitchFamily="2" charset="0"/>
                <a:cs typeface="Ebrima" pitchFamily="2" charset="0"/>
              </a:endParaRPr>
            </a:p>
            <a:p>
              <a:r>
                <a:rPr lang="pt-BR" sz="1000" dirty="0" smtClean="0">
                  <a:solidFill>
                    <a:srgbClr val="257579"/>
                  </a:solidFill>
                  <a:latin typeface="Ebrima" pitchFamily="2" charset="0"/>
                  <a:ea typeface="Ebrima" pitchFamily="2" charset="0"/>
                  <a:cs typeface="Ebrima" pitchFamily="2" charset="0"/>
                </a:rPr>
                <a:t> </a:t>
              </a:r>
              <a:endParaRPr lang="pt-BR" sz="1000" dirty="0">
                <a:solidFill>
                  <a:srgbClr val="257579"/>
                </a:solidFill>
                <a:latin typeface="Ebrima" pitchFamily="2" charset="0"/>
                <a:ea typeface="Ebrima" pitchFamily="2" charset="0"/>
                <a:cs typeface="Ebrima" pitchFamily="2" charset="0"/>
              </a:endParaRPr>
            </a:p>
          </p:txBody>
        </p:sp>
        <p:cxnSp>
          <p:nvCxnSpPr>
            <p:cNvPr id="7" name="Conector reto 6"/>
            <p:cNvCxnSpPr/>
            <p:nvPr/>
          </p:nvCxnSpPr>
          <p:spPr>
            <a:xfrm>
              <a:off x="3180522" y="550994"/>
              <a:ext cx="5804452"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29639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9039</TotalTime>
  <Words>12500</Words>
  <Application>Microsoft Office PowerPoint</Application>
  <PresentationFormat>Papel A3 (297x420 mm)</PresentationFormat>
  <Paragraphs>1021</Paragraphs>
  <Slides>78</Slides>
  <Notes>78</Notes>
  <HiddenSlides>0</HiddenSlides>
  <MMClips>0</MMClips>
  <ScaleCrop>false</ScaleCrop>
  <HeadingPairs>
    <vt:vector size="4" baseType="variant">
      <vt:variant>
        <vt:lpstr>Tema</vt:lpstr>
      </vt:variant>
      <vt:variant>
        <vt:i4>1</vt:i4>
      </vt:variant>
      <vt:variant>
        <vt:lpstr>Títulos de slides</vt:lpstr>
      </vt:variant>
      <vt:variant>
        <vt:i4>78</vt:i4>
      </vt:variant>
    </vt:vector>
  </HeadingPairs>
  <TitlesOfParts>
    <vt:vector size="79"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Rico - Ricardo A. Souza</dc:creator>
  <cp:lastModifiedBy>Saraiva</cp:lastModifiedBy>
  <cp:revision>818</cp:revision>
  <cp:lastPrinted>2014-02-13T18:46:10Z</cp:lastPrinted>
  <dcterms:created xsi:type="dcterms:W3CDTF">2011-03-29T01:49:47Z</dcterms:created>
  <dcterms:modified xsi:type="dcterms:W3CDTF">2014-03-02T15:41:14Z</dcterms:modified>
</cp:coreProperties>
</file>